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7"/>
  </p:notesMasterIdLst>
  <p:sldIdLst>
    <p:sldId id="256" r:id="rId2"/>
    <p:sldId id="257" r:id="rId3"/>
    <p:sldId id="258" r:id="rId4"/>
    <p:sldId id="270" r:id="rId5"/>
    <p:sldId id="262" r:id="rId6"/>
    <p:sldId id="263" r:id="rId7"/>
    <p:sldId id="264" r:id="rId8"/>
    <p:sldId id="265" r:id="rId9"/>
    <p:sldId id="266" r:id="rId10"/>
    <p:sldId id="269" r:id="rId11"/>
    <p:sldId id="271" r:id="rId12"/>
    <p:sldId id="267" r:id="rId13"/>
    <p:sldId id="272" r:id="rId14"/>
    <p:sldId id="268" r:id="rId15"/>
    <p:sldId id="26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89698" autoAdjust="0"/>
  </p:normalViewPr>
  <p:slideViewPr>
    <p:cSldViewPr>
      <p:cViewPr varScale="1">
        <p:scale>
          <a:sx n="62" d="100"/>
          <a:sy n="62" d="100"/>
        </p:scale>
        <p:origin x="72" y="414"/>
      </p:cViewPr>
      <p:guideLst>
        <p:guide orient="horz" pos="2160"/>
        <p:guide pos="2880"/>
      </p:guideLst>
    </p:cSldViewPr>
  </p:slideViewPr>
  <p:notesTextViewPr>
    <p:cViewPr>
      <p:scale>
        <a:sx n="1" d="1"/>
        <a:sy n="1" d="1"/>
      </p:scale>
      <p:origin x="0" y="0"/>
    </p:cViewPr>
  </p:notesTextViewPr>
  <p:sorterViewPr>
    <p:cViewPr>
      <p:scale>
        <a:sx n="100" d="100"/>
        <a:sy n="100" d="100"/>
      </p:scale>
      <p:origin x="0" y="5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8AB1A0-D20E-4421-842B-BA9EE45D2077}" type="datetimeFigureOut">
              <a:rPr lang="en-US" smtClean="0"/>
              <a:pPr/>
              <a:t>10/13/2014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6509B8-200D-4699-8CD5-B62449445311}" type="slidenum">
              <a:rPr lang="en-US" smtClean="0"/>
              <a:pPr/>
              <a:t>‹#›</a:t>
            </a:fld>
            <a:endParaRPr lang="en-US"/>
          </a:p>
        </p:txBody>
      </p:sp>
    </p:spTree>
    <p:extLst>
      <p:ext uri="{BB962C8B-B14F-4D97-AF65-F5344CB8AC3E}">
        <p14:creationId xmlns:p14="http://schemas.microsoft.com/office/powerpoint/2010/main" val="2607050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the Center</a:t>
            </a:r>
            <a:r>
              <a:rPr lang="en-US" baseline="0" dirty="0" smtClean="0"/>
              <a:t> for Disease Control, o</a:t>
            </a:r>
            <a:r>
              <a:rPr lang="en-US" dirty="0" smtClean="0"/>
              <a:t>besity is defined</a:t>
            </a:r>
            <a:r>
              <a:rPr lang="en-US" baseline="0" dirty="0" smtClean="0"/>
              <a:t> as “having excess body fat” and overweight is defined as “Overweight is defined as having excess body weight for a particular height from fat, muscle, bone, water, or a combination of these factors (2014, p.1).  We as nurses and care providers need to make a priority out of educating our patients on healthy living for a longer lifespan.</a:t>
            </a:r>
          </a:p>
          <a:p>
            <a:r>
              <a:rPr lang="en-US" baseline="0" dirty="0" smtClean="0"/>
              <a:t>(Third point) The health problems that can occur from being overweight and obese include physical, as well as psychological issues (Mayo Clinic, 2014). </a:t>
            </a:r>
            <a:endParaRPr lang="en-US" dirty="0"/>
          </a:p>
        </p:txBody>
      </p:sp>
      <p:sp>
        <p:nvSpPr>
          <p:cNvPr id="4" name="Slide Number Placeholder 3"/>
          <p:cNvSpPr>
            <a:spLocks noGrp="1"/>
          </p:cNvSpPr>
          <p:nvPr>
            <p:ph type="sldNum" sz="quarter" idx="10"/>
          </p:nvPr>
        </p:nvSpPr>
        <p:spPr/>
        <p:txBody>
          <a:bodyPr/>
          <a:lstStyle/>
          <a:p>
            <a:fld id="{4A6509B8-200D-4699-8CD5-B62449445311}" type="slidenum">
              <a:rPr lang="en-US" smtClean="0"/>
              <a:pPr/>
              <a:t>2</a:t>
            </a:fld>
            <a:endParaRPr lang="en-US" dirty="0"/>
          </a:p>
        </p:txBody>
      </p:sp>
    </p:spTree>
    <p:extLst>
      <p:ext uri="{BB962C8B-B14F-4D97-AF65-F5344CB8AC3E}">
        <p14:creationId xmlns:p14="http://schemas.microsoft.com/office/powerpoint/2010/main" val="3644714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None/>
            </a:pPr>
            <a:r>
              <a:rPr lang="en-US" dirty="0" smtClean="0"/>
              <a:t>(Educating) Caregivers such as physicians and nurses can give nutritional guidelines at well-child appointments or health physicals that will provide meal planning opportunities that incorporate healthy foods. Following</a:t>
            </a:r>
            <a:r>
              <a:rPr lang="en-US" baseline="0" dirty="0" smtClean="0"/>
              <a:t> the guidelines of the</a:t>
            </a:r>
            <a:r>
              <a:rPr lang="en-US" dirty="0" smtClean="0"/>
              <a:t> food pyramid offered</a:t>
            </a:r>
            <a:r>
              <a:rPr lang="en-US" baseline="0" dirty="0" smtClean="0"/>
              <a:t> by the United States Department of Agriculture is a credible source for appropriate food groups and portion sizes (Food and Nutrition Information Center, 2014).</a:t>
            </a:r>
            <a:r>
              <a:rPr lang="en-US" dirty="0" smtClean="0"/>
              <a:t> This intervention</a:t>
            </a:r>
            <a:r>
              <a:rPr lang="en-US" baseline="0" dirty="0" smtClean="0"/>
              <a:t> addresses assisting people make the healthy choices that matter in their diets.</a:t>
            </a:r>
            <a:endParaRPr lang="en-US" dirty="0" smtClean="0"/>
          </a:p>
          <a:p>
            <a:r>
              <a:rPr lang="en-US" dirty="0" smtClean="0"/>
              <a:t>Healthy Food choices include</a:t>
            </a:r>
            <a:r>
              <a:rPr lang="en-US" baseline="0" dirty="0" smtClean="0"/>
              <a:t> fresh fruits and vegetables. Shopping suggestions such as </a:t>
            </a:r>
            <a:r>
              <a:rPr lang="en-US" dirty="0" smtClean="0"/>
              <a:t>farmers markets and the fresh produce department of grocery stores should be included and encouragement</a:t>
            </a:r>
            <a:r>
              <a:rPr lang="en-US" baseline="0" dirty="0" smtClean="0"/>
              <a:t> of buying the fruits and vegetables on sale if on a budget.</a:t>
            </a:r>
            <a:endParaRPr lang="en-US" dirty="0" smtClean="0"/>
          </a:p>
          <a:p>
            <a:r>
              <a:rPr lang="en-US" dirty="0" smtClean="0"/>
              <a:t>The</a:t>
            </a:r>
            <a:r>
              <a:rPr lang="en-US" baseline="0" dirty="0" smtClean="0"/>
              <a:t> recommendation of p</a:t>
            </a:r>
            <a:r>
              <a:rPr lang="en-US" dirty="0" smtClean="0"/>
              <a:t>hysical activity</a:t>
            </a:r>
            <a:r>
              <a:rPr lang="en-US" baseline="0" dirty="0" smtClean="0"/>
              <a:t> could include information on</a:t>
            </a:r>
            <a:r>
              <a:rPr lang="en-US" dirty="0" smtClean="0"/>
              <a:t> gym memberships,</a:t>
            </a:r>
          </a:p>
          <a:p>
            <a:r>
              <a:rPr lang="en-US" dirty="0" smtClean="0"/>
              <a:t>playing outside, running, walking, and aerobic exercise. The community is a great way to provide resources for physical activity such as public playgrounds,</a:t>
            </a:r>
            <a:r>
              <a:rPr lang="en-US" baseline="0" dirty="0" smtClean="0"/>
              <a:t> running and bike paths (</a:t>
            </a:r>
            <a:r>
              <a:rPr lang="en-US" baseline="0" dirty="0" err="1" smtClean="0"/>
              <a:t>Karnik</a:t>
            </a:r>
            <a:r>
              <a:rPr lang="en-US" baseline="0" dirty="0" smtClean="0"/>
              <a:t> &amp; </a:t>
            </a:r>
            <a:r>
              <a:rPr lang="en-US" baseline="0" dirty="0" err="1" smtClean="0"/>
              <a:t>Kanekar</a:t>
            </a:r>
            <a:r>
              <a:rPr lang="en-US" baseline="0" dirty="0" smtClean="0"/>
              <a:t>, 2012). Families, communities, schools, and child care settings can offer healthy food options for the children they are caring for.  Limiting television time and encouraging outdoor activity will improve this problem as well.</a:t>
            </a:r>
          </a:p>
          <a:p>
            <a:r>
              <a:rPr lang="en-US" dirty="0" smtClean="0"/>
              <a:t>Government</a:t>
            </a:r>
            <a:r>
              <a:rPr lang="en-US" baseline="0" dirty="0" smtClean="0"/>
              <a:t> regulation includes all calorie count be present on food packages and restaurant menus, healthy food promotion by restricting advertisement of the unhealthy food (</a:t>
            </a:r>
            <a:r>
              <a:rPr lang="en-US" baseline="0" dirty="0" err="1" smtClean="0"/>
              <a:t>Karnik</a:t>
            </a:r>
            <a:r>
              <a:rPr lang="en-US" baseline="0" dirty="0" smtClean="0"/>
              <a:t> &amp; </a:t>
            </a:r>
            <a:r>
              <a:rPr lang="en-US" baseline="0" dirty="0" err="1" smtClean="0"/>
              <a:t>Kanekar</a:t>
            </a:r>
            <a:r>
              <a:rPr lang="en-US" baseline="0" dirty="0" smtClean="0"/>
              <a:t>, 2012).</a:t>
            </a:r>
            <a:r>
              <a:rPr lang="en-US" dirty="0" smtClean="0"/>
              <a:t> Women Infants</a:t>
            </a:r>
            <a:r>
              <a:rPr lang="en-US" baseline="0" dirty="0" smtClean="0"/>
              <a:t> and </a:t>
            </a:r>
            <a:r>
              <a:rPr lang="en-US" dirty="0" smtClean="0"/>
              <a:t>Children</a:t>
            </a:r>
            <a:r>
              <a:rPr lang="en-US" baseline="0" dirty="0" smtClean="0"/>
              <a:t> programs offers financial assistance for approved healthy foods for families, combating unhealthy food choices.  </a:t>
            </a:r>
            <a:r>
              <a:rPr lang="en-US" dirty="0" smtClean="0"/>
              <a:t>  ChooseMyPlate.gov is a great website for meal planning and considers budgeting as well.</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A6509B8-200D-4699-8CD5-B62449445311}" type="slidenum">
              <a:rPr lang="en-US" smtClean="0"/>
              <a:pPr/>
              <a:t>12</a:t>
            </a:fld>
            <a:endParaRPr lang="en-US" dirty="0"/>
          </a:p>
        </p:txBody>
      </p:sp>
    </p:spTree>
    <p:extLst>
      <p:ext uri="{BB962C8B-B14F-4D97-AF65-F5344CB8AC3E}">
        <p14:creationId xmlns:p14="http://schemas.microsoft.com/office/powerpoint/2010/main" val="3715872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Walk, jog, skate, or cycle.</a:t>
            </a:r>
          </a:p>
          <a:p>
            <a:r>
              <a:rPr lang="en-US" dirty="0" smtClean="0"/>
              <a:t>•Swim or do water aerobics.</a:t>
            </a:r>
          </a:p>
          <a:p>
            <a:r>
              <a:rPr lang="en-US" dirty="0" smtClean="0"/>
              <a:t>•Take a class in martial arts, dance, or yoga.</a:t>
            </a:r>
          </a:p>
          <a:p>
            <a:r>
              <a:rPr lang="en-US" dirty="0" smtClean="0"/>
              <a:t>•Golf (pull cart or carry clubs).</a:t>
            </a:r>
          </a:p>
          <a:p>
            <a:r>
              <a:rPr lang="en-US" dirty="0" smtClean="0"/>
              <a:t>•Canoe, row, or kayak.</a:t>
            </a:r>
          </a:p>
          <a:p>
            <a:r>
              <a:rPr lang="en-US" dirty="0" smtClean="0"/>
              <a:t>•Play racquetball, tennis, or squash.</a:t>
            </a:r>
          </a:p>
          <a:p>
            <a:r>
              <a:rPr lang="en-US" dirty="0" smtClean="0"/>
              <a:t>•Ski cross-country or </a:t>
            </a:r>
            <a:r>
              <a:rPr lang="en-US" dirty="0" err="1" smtClean="0"/>
              <a:t>downhill.woman</a:t>
            </a:r>
            <a:r>
              <a:rPr lang="en-US" dirty="0" smtClean="0"/>
              <a:t> on a yoga mat</a:t>
            </a:r>
          </a:p>
          <a:p>
            <a:endParaRPr lang="en-US" dirty="0" smtClean="0"/>
          </a:p>
          <a:p>
            <a:r>
              <a:rPr lang="en-US" dirty="0" smtClean="0"/>
              <a:t>•Play basketball, softball, or soccer.</a:t>
            </a:r>
          </a:p>
          <a:p>
            <a:r>
              <a:rPr lang="en-US" dirty="0" smtClean="0"/>
              <a:t>•Hand cycle or play wheelchair sports.</a:t>
            </a:r>
          </a:p>
          <a:p>
            <a:r>
              <a:rPr lang="en-US" dirty="0" smtClean="0"/>
              <a:t>•Take a nature walk.</a:t>
            </a:r>
          </a:p>
          <a:p>
            <a:r>
              <a:rPr lang="en-US" dirty="0" smtClean="0"/>
              <a:t>•Most important — have fun while being active</a:t>
            </a:r>
          </a:p>
          <a:p>
            <a:endParaRPr lang="en-US" dirty="0"/>
          </a:p>
        </p:txBody>
      </p:sp>
      <p:sp>
        <p:nvSpPr>
          <p:cNvPr id="4" name="Slide Number Placeholder 3"/>
          <p:cNvSpPr>
            <a:spLocks noGrp="1"/>
          </p:cNvSpPr>
          <p:nvPr>
            <p:ph type="sldNum" sz="quarter" idx="10"/>
          </p:nvPr>
        </p:nvSpPr>
        <p:spPr/>
        <p:txBody>
          <a:bodyPr/>
          <a:lstStyle/>
          <a:p>
            <a:fld id="{4A6509B8-200D-4699-8CD5-B62449445311}" type="slidenum">
              <a:rPr lang="en-US" smtClean="0"/>
              <a:pPr/>
              <a:t>13</a:t>
            </a:fld>
            <a:endParaRPr lang="en-US"/>
          </a:p>
        </p:txBody>
      </p:sp>
    </p:spTree>
    <p:extLst>
      <p:ext uri="{BB962C8B-B14F-4D97-AF65-F5344CB8AC3E}">
        <p14:creationId xmlns:p14="http://schemas.microsoft.com/office/powerpoint/2010/main" val="1083795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telling our patients what foods are healthy,</a:t>
            </a:r>
            <a:r>
              <a:rPr lang="en-US" baseline="0" dirty="0" smtClean="0"/>
              <a:t> the importance of physical activity, and what patients and families can do to help childhood obesity, the road to a healthy lifestyle can be achieved.  </a:t>
            </a:r>
          </a:p>
          <a:p>
            <a:r>
              <a:rPr lang="en-US" baseline="0" dirty="0" smtClean="0"/>
              <a:t>Nurses have time with patients to discuss these interventions.  We can make a difference in personal lives and can also make positive changes at the governmental level by writing letters to the state and requesting changes be made.  Thank you all for viewing and listening to this presentation on childhood and adolescent obesity.</a:t>
            </a:r>
            <a:endParaRPr lang="en-US" dirty="0"/>
          </a:p>
        </p:txBody>
      </p:sp>
      <p:sp>
        <p:nvSpPr>
          <p:cNvPr id="4" name="Slide Number Placeholder 3"/>
          <p:cNvSpPr>
            <a:spLocks noGrp="1"/>
          </p:cNvSpPr>
          <p:nvPr>
            <p:ph type="sldNum" sz="quarter" idx="10"/>
          </p:nvPr>
        </p:nvSpPr>
        <p:spPr/>
        <p:txBody>
          <a:bodyPr/>
          <a:lstStyle/>
          <a:p>
            <a:fld id="{4A6509B8-200D-4699-8CD5-B62449445311}" type="slidenum">
              <a:rPr lang="en-US" smtClean="0"/>
              <a:pPr/>
              <a:t>14</a:t>
            </a:fld>
            <a:endParaRPr lang="en-US"/>
          </a:p>
        </p:txBody>
      </p:sp>
    </p:spTree>
    <p:extLst>
      <p:ext uri="{BB962C8B-B14F-4D97-AF65-F5344CB8AC3E}">
        <p14:creationId xmlns:p14="http://schemas.microsoft.com/office/powerpoint/2010/main" val="375544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6509B8-200D-4699-8CD5-B62449445311}" type="slidenum">
              <a:rPr lang="en-US" smtClean="0"/>
              <a:pPr/>
              <a:t>3</a:t>
            </a:fld>
            <a:endParaRPr lang="en-US" dirty="0"/>
          </a:p>
        </p:txBody>
      </p:sp>
    </p:spTree>
    <p:extLst>
      <p:ext uri="{BB962C8B-B14F-4D97-AF65-F5344CB8AC3E}">
        <p14:creationId xmlns:p14="http://schemas.microsoft.com/office/powerpoint/2010/main" val="3580856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risk factors for childhood obesity which include poor diet, low physical activity, genetics, eating to cope with emotions, and fast food (Mayo Clinic, 2014).  In order to reduce the risk factors listed, healthcare providers, parents, and children can develop meal and exercise plans in order to maintain a healthier lifestyle. </a:t>
            </a:r>
            <a:endParaRPr lang="en-US" dirty="0"/>
          </a:p>
        </p:txBody>
      </p:sp>
      <p:sp>
        <p:nvSpPr>
          <p:cNvPr id="4" name="Slide Number Placeholder 3"/>
          <p:cNvSpPr>
            <a:spLocks noGrp="1"/>
          </p:cNvSpPr>
          <p:nvPr>
            <p:ph type="sldNum" sz="quarter" idx="10"/>
          </p:nvPr>
        </p:nvSpPr>
        <p:spPr/>
        <p:txBody>
          <a:bodyPr/>
          <a:lstStyle/>
          <a:p>
            <a:fld id="{4A6509B8-200D-4699-8CD5-B62449445311}" type="slidenum">
              <a:rPr lang="en-US" smtClean="0"/>
              <a:pPr/>
              <a:t>4</a:t>
            </a:fld>
            <a:endParaRPr lang="en-US"/>
          </a:p>
        </p:txBody>
      </p:sp>
    </p:spTree>
    <p:extLst>
      <p:ext uri="{BB962C8B-B14F-4D97-AF65-F5344CB8AC3E}">
        <p14:creationId xmlns:p14="http://schemas.microsoft.com/office/powerpoint/2010/main" val="431709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factors contribute to overweight and obese adolescents and children. A diet with too many calories and too little exercise can add weight (Mayo Clinic, 2014).  Genetics contribute by specific genes being passed through generations that contribute to obesity when an “energetic imbalance causes adipose tissue to accumulate” (</a:t>
            </a:r>
            <a:r>
              <a:rPr lang="en-US" dirty="0" err="1" smtClean="0"/>
              <a:t>Walley</a:t>
            </a:r>
            <a:r>
              <a:rPr lang="en-US" dirty="0" smtClean="0"/>
              <a:t>, Blakemore, and </a:t>
            </a:r>
            <a:r>
              <a:rPr lang="en-US" dirty="0" err="1" smtClean="0"/>
              <a:t>Froguel</a:t>
            </a:r>
            <a:r>
              <a:rPr lang="en-US" dirty="0" smtClean="0"/>
              <a:t>, 2006, p.128).  Psychological issues such as too much stress can cause people to consume excess calories and eating out of boredom can also occur, contributing to added pounds (Mayo Clinic, 2014).  The ease of buying processed and prepackaged foods are making people obese because this type of food is readily available all over the grocery stores and fast food chains.  Schedules of people are more hectic than ever before and people do what is easiest, not the healthiest, contributing to childhood obesity (Mayo Clinic, 2014).  Processed and fast food is also cheaper than buying at a farmer’s market or the fresh produce section of the grocery store (Mayo Clinic, 2014).  Socioeconomic factors also come into play when recreational facilities are not safe to access (Mayo Clinic, 2014).</a:t>
            </a:r>
            <a:endParaRPr lang="en-US" dirty="0"/>
          </a:p>
        </p:txBody>
      </p:sp>
      <p:sp>
        <p:nvSpPr>
          <p:cNvPr id="4" name="Slide Number Placeholder 3"/>
          <p:cNvSpPr>
            <a:spLocks noGrp="1"/>
          </p:cNvSpPr>
          <p:nvPr>
            <p:ph type="sldNum" sz="quarter" idx="10"/>
          </p:nvPr>
        </p:nvSpPr>
        <p:spPr/>
        <p:txBody>
          <a:bodyPr/>
          <a:lstStyle/>
          <a:p>
            <a:fld id="{4A6509B8-200D-4699-8CD5-B62449445311}" type="slidenum">
              <a:rPr lang="en-US" smtClean="0"/>
              <a:pPr/>
              <a:t>5</a:t>
            </a:fld>
            <a:endParaRPr lang="en-US"/>
          </a:p>
        </p:txBody>
      </p:sp>
    </p:spTree>
    <p:extLst>
      <p:ext uri="{BB962C8B-B14F-4D97-AF65-F5344CB8AC3E}">
        <p14:creationId xmlns:p14="http://schemas.microsoft.com/office/powerpoint/2010/main" val="446098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problems that childhood and adolescent obesity can bring envelope not just physical health, but mental health as well (Mayo Clinic, 2014).  Physical health problems include “type 2 diabetes, metabolic syndrome (high blood pressure, high blood sugar, high cholesterol and excess abdominal fat), asthma, sleep disorders, non-alcoholic fatty liver disease, and early puberty due to hormone imbalances” (Mayo Clinic, 2014, p. 1).  </a:t>
            </a:r>
            <a:endParaRPr lang="en-US" dirty="0"/>
          </a:p>
        </p:txBody>
      </p:sp>
      <p:sp>
        <p:nvSpPr>
          <p:cNvPr id="4" name="Slide Number Placeholder 3"/>
          <p:cNvSpPr>
            <a:spLocks noGrp="1"/>
          </p:cNvSpPr>
          <p:nvPr>
            <p:ph type="sldNum" sz="quarter" idx="10"/>
          </p:nvPr>
        </p:nvSpPr>
        <p:spPr/>
        <p:txBody>
          <a:bodyPr/>
          <a:lstStyle/>
          <a:p>
            <a:fld id="{4A6509B8-200D-4699-8CD5-B62449445311}" type="slidenum">
              <a:rPr lang="en-US" smtClean="0"/>
              <a:pPr/>
              <a:t>6</a:t>
            </a:fld>
            <a:endParaRPr lang="en-US"/>
          </a:p>
        </p:txBody>
      </p:sp>
    </p:spTree>
    <p:extLst>
      <p:ext uri="{BB962C8B-B14F-4D97-AF65-F5344CB8AC3E}">
        <p14:creationId xmlns:p14="http://schemas.microsoft.com/office/powerpoint/2010/main" val="3573467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Obesity can cause a child to become depressed and socially withdraw due to being teased or bullied and may also perform poorly academically due to anxiety of appearance (</a:t>
            </a:r>
            <a:r>
              <a:rPr lang="en-US" dirty="0" err="1" smtClean="0"/>
              <a:t>Pulgaron</a:t>
            </a:r>
            <a:r>
              <a:rPr lang="en-US" dirty="0" smtClean="0"/>
              <a:t>, 2013).</a:t>
            </a:r>
          </a:p>
          <a:p>
            <a:endParaRPr lang="en-US" dirty="0"/>
          </a:p>
        </p:txBody>
      </p:sp>
      <p:sp>
        <p:nvSpPr>
          <p:cNvPr id="4" name="Slide Number Placeholder 3"/>
          <p:cNvSpPr>
            <a:spLocks noGrp="1"/>
          </p:cNvSpPr>
          <p:nvPr>
            <p:ph type="sldNum" sz="quarter" idx="10"/>
          </p:nvPr>
        </p:nvSpPr>
        <p:spPr/>
        <p:txBody>
          <a:bodyPr/>
          <a:lstStyle/>
          <a:p>
            <a:fld id="{4A6509B8-200D-4699-8CD5-B62449445311}" type="slidenum">
              <a:rPr lang="en-US" smtClean="0"/>
              <a:pPr/>
              <a:t>7</a:t>
            </a:fld>
            <a:endParaRPr lang="en-US"/>
          </a:p>
        </p:txBody>
      </p:sp>
    </p:spTree>
    <p:extLst>
      <p:ext uri="{BB962C8B-B14F-4D97-AF65-F5344CB8AC3E}">
        <p14:creationId xmlns:p14="http://schemas.microsoft.com/office/powerpoint/2010/main" val="784230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Fish bone diagram</a:t>
            </a:r>
            <a:r>
              <a:rPr lang="en-US" baseline="0" dirty="0" smtClean="0"/>
              <a:t> allows for a visual of the primary causes and influences of childhood obesity as described in the following slide.</a:t>
            </a:r>
            <a:endParaRPr lang="en-US" dirty="0"/>
          </a:p>
        </p:txBody>
      </p:sp>
      <p:sp>
        <p:nvSpPr>
          <p:cNvPr id="4" name="Slide Number Placeholder 3"/>
          <p:cNvSpPr>
            <a:spLocks noGrp="1"/>
          </p:cNvSpPr>
          <p:nvPr>
            <p:ph type="sldNum" sz="quarter" idx="10"/>
          </p:nvPr>
        </p:nvSpPr>
        <p:spPr/>
        <p:txBody>
          <a:bodyPr/>
          <a:lstStyle/>
          <a:p>
            <a:fld id="{4A6509B8-200D-4699-8CD5-B62449445311}" type="slidenum">
              <a:rPr lang="en-US" smtClean="0"/>
              <a:pPr/>
              <a:t>8</a:t>
            </a:fld>
            <a:endParaRPr lang="en-US"/>
          </a:p>
        </p:txBody>
      </p:sp>
    </p:spTree>
    <p:extLst>
      <p:ext uri="{BB962C8B-B14F-4D97-AF65-F5344CB8AC3E}">
        <p14:creationId xmlns:p14="http://schemas.microsoft.com/office/powerpoint/2010/main" val="87522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200" b="1" dirty="0" smtClean="0">
                <a:latin typeface="Times New Roman" pitchFamily="18" charset="0"/>
                <a:cs typeface="Times New Roman" pitchFamily="18" charset="0"/>
              </a:rPr>
              <a:t>Largest Cause of Obesity</a:t>
            </a:r>
            <a:r>
              <a:rPr lang="en-US" sz="1200" dirty="0" smtClean="0">
                <a:latin typeface="Times New Roman" pitchFamily="18" charset="0"/>
                <a:cs typeface="Times New Roman" pitchFamily="18" charset="0"/>
              </a:rPr>
              <a:t>: Poor Diet and Lack of Exercise</a:t>
            </a:r>
          </a:p>
          <a:p>
            <a:r>
              <a:rPr lang="en-US" sz="1200" dirty="0" smtClean="0">
                <a:latin typeface="Times New Roman" pitchFamily="18" charset="0"/>
                <a:cs typeface="Times New Roman" pitchFamily="18" charset="0"/>
              </a:rPr>
              <a:t>*Cause: Overconsumption of food and not enough physical activity that creates excess weight</a:t>
            </a:r>
          </a:p>
          <a:p>
            <a:r>
              <a:rPr lang="en-US" sz="1200" dirty="0" smtClean="0">
                <a:latin typeface="Times New Roman" pitchFamily="18" charset="0"/>
                <a:cs typeface="Times New Roman" pitchFamily="18" charset="0"/>
              </a:rPr>
              <a:t>*Cause: Lack of motivation to exercise</a:t>
            </a:r>
          </a:p>
          <a:p>
            <a:r>
              <a:rPr lang="en-US" sz="1200" dirty="0" smtClean="0">
                <a:latin typeface="Times New Roman" pitchFamily="18" charset="0"/>
                <a:cs typeface="Times New Roman" pitchFamily="18" charset="0"/>
              </a:rPr>
              <a:t>*Cause: Lack of education of appropriate food groups or lack of adherence to follow the guidelines.</a:t>
            </a:r>
          </a:p>
          <a:p>
            <a:pPr>
              <a:buNone/>
            </a:pPr>
            <a:r>
              <a:rPr lang="en-US" sz="1200" b="1" dirty="0" smtClean="0">
                <a:latin typeface="Times New Roman" pitchFamily="18" charset="0"/>
                <a:cs typeface="Times New Roman" pitchFamily="18" charset="0"/>
              </a:rPr>
              <a:t>Second Largest Cause of Obesity</a:t>
            </a:r>
            <a:r>
              <a:rPr lang="en-US" sz="1200" dirty="0" smtClean="0">
                <a:latin typeface="Times New Roman" pitchFamily="18" charset="0"/>
                <a:cs typeface="Times New Roman" pitchFamily="18" charset="0"/>
              </a:rPr>
              <a:t>: Time and Money</a:t>
            </a:r>
          </a:p>
          <a:p>
            <a:r>
              <a:rPr lang="en-US" sz="1200" dirty="0" smtClean="0">
                <a:latin typeface="Times New Roman" pitchFamily="18" charset="0"/>
                <a:cs typeface="Times New Roman" pitchFamily="18" charset="0"/>
              </a:rPr>
              <a:t>*Cause: People who have the resources to purchase fresh produce for healthy eating  do not have the time due to work, school function, and other extracurricular activity.</a:t>
            </a:r>
          </a:p>
          <a:p>
            <a:r>
              <a:rPr lang="en-US" sz="1200" dirty="0" smtClean="0">
                <a:latin typeface="Times New Roman" pitchFamily="18" charset="0"/>
                <a:cs typeface="Times New Roman" pitchFamily="18" charset="0"/>
              </a:rPr>
              <a:t>*Cause: People who lack financial resources are often unable to eat healthy because fast food is cheaper.  </a:t>
            </a:r>
          </a:p>
          <a:p>
            <a:r>
              <a:rPr lang="en-US" sz="1200" dirty="0" smtClean="0">
                <a:latin typeface="Times New Roman" pitchFamily="18" charset="0"/>
                <a:cs typeface="Times New Roman" pitchFamily="18" charset="0"/>
              </a:rPr>
              <a:t>*Cause: Lack of time to spend on meal planning therefore obtaining meals that are cheap and easy.</a:t>
            </a:r>
          </a:p>
          <a:p>
            <a:pPr>
              <a:buNone/>
            </a:pPr>
            <a:r>
              <a:rPr lang="en-US" sz="1200" b="1" dirty="0" smtClean="0">
                <a:latin typeface="Times New Roman" pitchFamily="18" charset="0"/>
                <a:cs typeface="Times New Roman" pitchFamily="18" charset="0"/>
              </a:rPr>
              <a:t>Third Largest Cause of Obesity</a:t>
            </a:r>
            <a:r>
              <a:rPr lang="en-US" sz="1200" dirty="0" smtClean="0">
                <a:latin typeface="Times New Roman" pitchFamily="18" charset="0"/>
                <a:cs typeface="Times New Roman" pitchFamily="18" charset="0"/>
              </a:rPr>
              <a:t>: Genetics and psychological issues</a:t>
            </a:r>
          </a:p>
          <a:p>
            <a:r>
              <a:rPr lang="en-US" sz="1200" dirty="0" smtClean="0">
                <a:latin typeface="Times New Roman" pitchFamily="18" charset="0"/>
                <a:cs typeface="Times New Roman" pitchFamily="18" charset="0"/>
              </a:rPr>
              <a:t>*Cause: Family genes that predispose people to become overweight.</a:t>
            </a:r>
          </a:p>
          <a:p>
            <a:r>
              <a:rPr lang="en-US" sz="1200" dirty="0" smtClean="0">
                <a:latin typeface="Times New Roman" pitchFamily="18" charset="0"/>
                <a:cs typeface="Times New Roman" pitchFamily="18" charset="0"/>
              </a:rPr>
              <a:t>*Cause: Using food as a coping mechanism for stress.</a:t>
            </a:r>
          </a:p>
          <a:p>
            <a:r>
              <a:rPr lang="en-US" sz="1200" dirty="0" smtClean="0">
                <a:latin typeface="Times New Roman" pitchFamily="18" charset="0"/>
                <a:cs typeface="Times New Roman" pitchFamily="18" charset="0"/>
              </a:rPr>
              <a:t>*Cause: Using food as something to occupy time (boredom).</a:t>
            </a:r>
          </a:p>
          <a:p>
            <a:pPr>
              <a:buNone/>
            </a:pPr>
            <a:r>
              <a:rPr lang="en-US" sz="1200" b="1" dirty="0" smtClean="0">
                <a:latin typeface="Times New Roman" pitchFamily="18" charset="0"/>
                <a:cs typeface="Times New Roman" pitchFamily="18" charset="0"/>
              </a:rPr>
              <a:t>Least Influence</a:t>
            </a:r>
            <a:r>
              <a:rPr lang="en-US" sz="1200" dirty="0" smtClean="0">
                <a:latin typeface="Times New Roman" pitchFamily="18" charset="0"/>
                <a:cs typeface="Times New Roman" pitchFamily="18" charset="0"/>
              </a:rPr>
              <a:t>: Ease of buying processed foods verses fresh produce</a:t>
            </a:r>
          </a:p>
          <a:p>
            <a:r>
              <a:rPr lang="en-US" sz="1200" dirty="0" smtClean="0">
                <a:latin typeface="Times New Roman" pitchFamily="18" charset="0"/>
                <a:cs typeface="Times New Roman" pitchFamily="18" charset="0"/>
              </a:rPr>
              <a:t>*Cause: Lack of funds to purchase fresh food</a:t>
            </a:r>
          </a:p>
          <a:p>
            <a:r>
              <a:rPr lang="en-US" sz="1200" dirty="0" smtClean="0">
                <a:latin typeface="Times New Roman" pitchFamily="18" charset="0"/>
                <a:cs typeface="Times New Roman" pitchFamily="18" charset="0"/>
              </a:rPr>
              <a:t>*Cause: Lack of resources to obtain fresh food due to living environment and resources to travel</a:t>
            </a:r>
          </a:p>
          <a:p>
            <a:endParaRPr lang="en-US" dirty="0"/>
          </a:p>
        </p:txBody>
      </p:sp>
      <p:sp>
        <p:nvSpPr>
          <p:cNvPr id="4" name="Slide Number Placeholder 3"/>
          <p:cNvSpPr>
            <a:spLocks noGrp="1"/>
          </p:cNvSpPr>
          <p:nvPr>
            <p:ph type="sldNum" sz="quarter" idx="10"/>
          </p:nvPr>
        </p:nvSpPr>
        <p:spPr/>
        <p:txBody>
          <a:bodyPr/>
          <a:lstStyle/>
          <a:p>
            <a:fld id="{4A6509B8-200D-4699-8CD5-B62449445311}" type="slidenum">
              <a:rPr lang="en-US" smtClean="0"/>
              <a:pPr/>
              <a:t>9</a:t>
            </a:fld>
            <a:endParaRPr lang="en-US"/>
          </a:p>
        </p:txBody>
      </p:sp>
    </p:spTree>
    <p:extLst>
      <p:ext uri="{BB962C8B-B14F-4D97-AF65-F5344CB8AC3E}">
        <p14:creationId xmlns:p14="http://schemas.microsoft.com/office/powerpoint/2010/main" val="1864261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the CDC (2014), schools play a critical role by creating a safe environment with policies that will help to improve and support healthy behaviors. If childhood</a:t>
            </a:r>
            <a:r>
              <a:rPr lang="en-US" baseline="0" dirty="0" smtClean="0"/>
              <a:t> obesity is</a:t>
            </a:r>
            <a:r>
              <a:rPr lang="en-US" dirty="0" smtClean="0"/>
              <a:t> not addressed with the interventions discussed in controlling</a:t>
            </a:r>
            <a:r>
              <a:rPr lang="en-US" baseline="0" dirty="0" smtClean="0"/>
              <a:t> unhealthy food consumption, the obesity rate will continue to climb and more health problems will result.  </a:t>
            </a:r>
            <a:endParaRPr lang="en-US" dirty="0"/>
          </a:p>
        </p:txBody>
      </p:sp>
      <p:sp>
        <p:nvSpPr>
          <p:cNvPr id="4" name="Slide Number Placeholder 3"/>
          <p:cNvSpPr>
            <a:spLocks noGrp="1"/>
          </p:cNvSpPr>
          <p:nvPr>
            <p:ph type="sldNum" sz="quarter" idx="10"/>
          </p:nvPr>
        </p:nvSpPr>
        <p:spPr/>
        <p:txBody>
          <a:bodyPr/>
          <a:lstStyle/>
          <a:p>
            <a:fld id="{4A6509B8-200D-4699-8CD5-B62449445311}" type="slidenum">
              <a:rPr lang="en-US" smtClean="0"/>
              <a:pPr/>
              <a:t>10</a:t>
            </a:fld>
            <a:endParaRPr lang="en-US"/>
          </a:p>
        </p:txBody>
      </p:sp>
    </p:spTree>
    <p:extLst>
      <p:ext uri="{BB962C8B-B14F-4D97-AF65-F5344CB8AC3E}">
        <p14:creationId xmlns:p14="http://schemas.microsoft.com/office/powerpoint/2010/main" val="964422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8076F77-D5B0-46E8-83E2-C7B848EA782D}" type="datetimeFigureOut">
              <a:rPr lang="en-US" smtClean="0"/>
              <a:pPr/>
              <a:t>10/13/2014</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EDA5BA-AA8E-4DCC-A593-B44883908F4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076F77-D5B0-46E8-83E2-C7B848EA782D}" type="datetimeFigureOut">
              <a:rPr lang="en-US" smtClean="0"/>
              <a:pPr/>
              <a:t>10/13/2014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EDA5BA-AA8E-4DCC-A593-B44883908F4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8076F77-D5B0-46E8-83E2-C7B848EA782D}" type="datetimeFigureOut">
              <a:rPr lang="en-US" smtClean="0"/>
              <a:pPr/>
              <a:t>10/13/2014</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EDA5BA-AA8E-4DCC-A593-B44883908F4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076F77-D5B0-46E8-83E2-C7B848EA782D}" type="datetimeFigureOut">
              <a:rPr lang="en-US" smtClean="0"/>
              <a:pPr/>
              <a:t>10/13/2014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EDA5BA-AA8E-4DCC-A593-B44883908F4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8076F77-D5B0-46E8-83E2-C7B848EA782D}" type="datetimeFigureOut">
              <a:rPr lang="en-US" smtClean="0"/>
              <a:pPr/>
              <a:t>10/13/2014</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EDA5BA-AA8E-4DCC-A593-B44883908F4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076F77-D5B0-46E8-83E2-C7B848EA782D}" type="datetimeFigureOut">
              <a:rPr lang="en-US" smtClean="0"/>
              <a:pPr/>
              <a:t>10/13/2014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EDA5BA-AA8E-4DCC-A593-B44883908F4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8076F77-D5B0-46E8-83E2-C7B848EA782D}" type="datetimeFigureOut">
              <a:rPr lang="en-US" smtClean="0"/>
              <a:pPr/>
              <a:t>10/13/2014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EDA5BA-AA8E-4DCC-A593-B44883908F4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8076F77-D5B0-46E8-83E2-C7B848EA782D}" type="datetimeFigureOut">
              <a:rPr lang="en-US" smtClean="0"/>
              <a:pPr/>
              <a:t>10/13/2014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EDA5BA-AA8E-4DCC-A593-B44883908F4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8076F77-D5B0-46E8-83E2-C7B848EA782D}" type="datetimeFigureOut">
              <a:rPr lang="en-US" smtClean="0"/>
              <a:pPr/>
              <a:t>10/13/2014</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B6EDA5BA-AA8E-4DCC-A593-B44883908F4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076F77-D5B0-46E8-83E2-C7B848EA782D}" type="datetimeFigureOut">
              <a:rPr lang="en-US" smtClean="0"/>
              <a:pPr/>
              <a:t>10/13/2014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EDA5BA-AA8E-4DCC-A593-B44883908F4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8076F77-D5B0-46E8-83E2-C7B848EA782D}" type="datetimeFigureOut">
              <a:rPr lang="en-US" smtClean="0"/>
              <a:pPr/>
              <a:t>10/13/2014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EDA5BA-AA8E-4DCC-A593-B44883908F43}"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8076F77-D5B0-46E8-83E2-C7B848EA782D}" type="datetimeFigureOut">
              <a:rPr lang="en-US" smtClean="0"/>
              <a:pPr/>
              <a:t>10/13/2014</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EDA5BA-AA8E-4DCC-A593-B44883908F4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Childhood and adolescent Obesity</a:t>
            </a:r>
            <a:endParaRPr lang="en-US" dirty="0"/>
          </a:p>
        </p:txBody>
      </p:sp>
      <p:sp>
        <p:nvSpPr>
          <p:cNvPr id="3" name="Subtitle 2"/>
          <p:cNvSpPr>
            <a:spLocks noGrp="1"/>
          </p:cNvSpPr>
          <p:nvPr>
            <p:ph type="subTitle" idx="1"/>
          </p:nvPr>
        </p:nvSpPr>
        <p:spPr/>
        <p:txBody>
          <a:bodyPr>
            <a:noAutofit/>
          </a:bodyPr>
          <a:lstStyle/>
          <a:p>
            <a:pPr algn="ctr"/>
            <a:r>
              <a:rPr lang="en-US" sz="2000" dirty="0" smtClean="0"/>
              <a:t>Presentation by:</a:t>
            </a:r>
          </a:p>
          <a:p>
            <a:pPr algn="ctr"/>
            <a:r>
              <a:rPr lang="en-US" sz="2000" dirty="0" smtClean="0"/>
              <a:t>Charity McKinnon</a:t>
            </a:r>
          </a:p>
          <a:p>
            <a:pPr algn="ctr"/>
            <a:r>
              <a:rPr lang="en-US" sz="2000" dirty="0" smtClean="0"/>
              <a:t>&amp;</a:t>
            </a:r>
          </a:p>
          <a:p>
            <a:pPr algn="ctr"/>
            <a:r>
              <a:rPr lang="en-US" sz="2000" dirty="0" smtClean="0"/>
              <a:t>Vanessa Van Order</a:t>
            </a:r>
            <a:endParaRPr lang="en-US" sz="2000" dirty="0"/>
          </a:p>
        </p:txBody>
      </p:sp>
    </p:spTree>
    <p:extLst>
      <p:ext uri="{BB962C8B-B14F-4D97-AF65-F5344CB8AC3E}">
        <p14:creationId xmlns:p14="http://schemas.microsoft.com/office/powerpoint/2010/main" val="2682314006"/>
      </p:ext>
    </p:extLst>
  </p:cSld>
  <p:clrMapOvr>
    <a:masterClrMapping/>
  </p:clrMapOvr>
  <mc:AlternateContent xmlns:mc="http://schemas.openxmlformats.org/markup-compatibility/2006" xmlns:p14="http://schemas.microsoft.com/office/powerpoint/2010/main">
    <mc:Choice Requires="p14">
      <p:transition spd="slow" p14:dur="2000" advTm="13202"/>
    </mc:Choice>
    <mc:Fallback xmlns="">
      <p:transition spd="slow" advTm="1320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and consequences</a:t>
            </a:r>
            <a:endParaRPr lang="en-US" dirty="0"/>
          </a:p>
        </p:txBody>
      </p:sp>
      <p:sp>
        <p:nvSpPr>
          <p:cNvPr id="3" name="Content Placeholder 2"/>
          <p:cNvSpPr>
            <a:spLocks noGrp="1"/>
          </p:cNvSpPr>
          <p:nvPr>
            <p:ph sz="half" idx="1"/>
          </p:nvPr>
        </p:nvSpPr>
        <p:spPr/>
        <p:txBody>
          <a:bodyPr>
            <a:normAutofit fontScale="92500" lnSpcReduction="20000"/>
          </a:bodyPr>
          <a:lstStyle/>
          <a:p>
            <a:pPr marL="0" indent="0" algn="ctr">
              <a:buNone/>
            </a:pPr>
            <a:r>
              <a:rPr lang="en-US" b="1" dirty="0" smtClean="0"/>
              <a:t>Both </a:t>
            </a:r>
            <a:r>
              <a:rPr lang="en-US" b="1" dirty="0"/>
              <a:t>dietary and physical activity behaviors </a:t>
            </a:r>
            <a:endParaRPr lang="en-US" b="1" dirty="0" smtClean="0"/>
          </a:p>
          <a:p>
            <a:pPr marL="0" indent="0" algn="ctr">
              <a:buNone/>
            </a:pPr>
            <a:r>
              <a:rPr lang="en-US" b="1" dirty="0"/>
              <a:t>m</a:t>
            </a:r>
            <a:r>
              <a:rPr lang="en-US" b="1" dirty="0" smtClean="0"/>
              <a:t>ay be </a:t>
            </a:r>
            <a:r>
              <a:rPr lang="en-US" b="1" dirty="0"/>
              <a:t>influenced by many different </a:t>
            </a:r>
            <a:r>
              <a:rPr lang="en-US" b="1" dirty="0" smtClean="0"/>
              <a:t>areas</a:t>
            </a:r>
          </a:p>
          <a:p>
            <a:pPr marL="0" indent="0">
              <a:buNone/>
            </a:pPr>
            <a:endParaRPr lang="en-US" dirty="0"/>
          </a:p>
          <a:p>
            <a:r>
              <a:rPr lang="en-US" dirty="0"/>
              <a:t>Families</a:t>
            </a:r>
          </a:p>
          <a:p>
            <a:r>
              <a:rPr lang="en-US" dirty="0"/>
              <a:t>Communities</a:t>
            </a:r>
          </a:p>
          <a:p>
            <a:r>
              <a:rPr lang="en-US" dirty="0"/>
              <a:t>Schools</a:t>
            </a:r>
          </a:p>
          <a:p>
            <a:r>
              <a:rPr lang="en-US" dirty="0"/>
              <a:t>Child care settings</a:t>
            </a:r>
          </a:p>
          <a:p>
            <a:pPr marL="0" indent="0">
              <a:buNone/>
            </a:pPr>
            <a:r>
              <a:rPr lang="en-US" dirty="0" smtClean="0"/>
              <a:t>(</a:t>
            </a:r>
            <a:r>
              <a:rPr lang="en-US" dirty="0"/>
              <a:t>CDC, 2014)</a:t>
            </a:r>
          </a:p>
          <a:p>
            <a:endParaRPr lang="en-US" dirty="0"/>
          </a:p>
        </p:txBody>
      </p:sp>
      <p:sp>
        <p:nvSpPr>
          <p:cNvPr id="9" name="Content Placeholder 8"/>
          <p:cNvSpPr>
            <a:spLocks noGrp="1"/>
          </p:cNvSpPr>
          <p:nvPr>
            <p:ph sz="half" idx="2"/>
          </p:nvPr>
        </p:nvSpPr>
        <p:spPr/>
        <p:txBody>
          <a:bodyPr>
            <a:normAutofit fontScale="92500" lnSpcReduction="20000"/>
          </a:bodyPr>
          <a:lstStyle/>
          <a:p>
            <a:r>
              <a:rPr lang="en-US" dirty="0"/>
              <a:t>Government Agencies</a:t>
            </a:r>
          </a:p>
          <a:p>
            <a:r>
              <a:rPr lang="en-US" dirty="0"/>
              <a:t>Media</a:t>
            </a:r>
          </a:p>
          <a:p>
            <a:r>
              <a:rPr lang="en-US" dirty="0"/>
              <a:t>Food and beverage industries </a:t>
            </a:r>
          </a:p>
          <a:p>
            <a:pPr marL="0" indent="0">
              <a:buNone/>
            </a:pPr>
            <a:r>
              <a:rPr lang="en-US" dirty="0"/>
              <a:t>(CDC, 2014)</a:t>
            </a:r>
          </a:p>
          <a:p>
            <a:endParaRPr lang="en-US" dirty="0"/>
          </a:p>
        </p:txBody>
      </p:sp>
      <p:pic>
        <p:nvPicPr>
          <p:cNvPr id="2053" name="Picture 5" descr="C:\Users\Charity\AppData\Local\Microsoft\Windows\Temporary Internet Files\Content.IE5\M155LVMI\MP90042773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200" y="4038600"/>
            <a:ext cx="3315681" cy="22121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advTm="54496"/>
    </mc:Choice>
    <mc:Fallback xmlns="">
      <p:transition spd="slow" advTm="54496"/>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and consequences</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Government Agencies</a:t>
            </a:r>
          </a:p>
          <a:p>
            <a:r>
              <a:rPr lang="en-US" dirty="0" smtClean="0"/>
              <a:t>Media</a:t>
            </a:r>
          </a:p>
          <a:p>
            <a:r>
              <a:rPr lang="en-US" dirty="0" smtClean="0"/>
              <a:t>Food </a:t>
            </a:r>
            <a:r>
              <a:rPr lang="en-US" dirty="0"/>
              <a:t>and beverage industries </a:t>
            </a:r>
            <a:endParaRPr lang="en-US" dirty="0" smtClean="0"/>
          </a:p>
          <a:p>
            <a:pPr marL="0" indent="0">
              <a:buNone/>
            </a:pPr>
            <a:r>
              <a:rPr lang="en-US" dirty="0" smtClean="0"/>
              <a:t>(CDC, 2014)</a:t>
            </a:r>
            <a:endParaRPr lang="en-US" dirty="0"/>
          </a:p>
          <a:p>
            <a:r>
              <a:rPr lang="en-US" dirty="0" smtClean="0"/>
              <a:t>Childhood and adolescent obesity will </a:t>
            </a:r>
            <a:r>
              <a:rPr lang="en-US" dirty="0"/>
              <a:t>increase health care costs effecting people at the community and governmental </a:t>
            </a:r>
            <a:r>
              <a:rPr lang="en-US" dirty="0" smtClean="0"/>
              <a:t>level if action is not taken.</a:t>
            </a:r>
            <a:endParaRPr lang="en-US" dirty="0"/>
          </a:p>
          <a:p>
            <a:endParaRPr lang="en-US" dirty="0"/>
          </a:p>
        </p:txBody>
      </p:sp>
    </p:spTree>
    <p:extLst>
      <p:ext uri="{BB962C8B-B14F-4D97-AF65-F5344CB8AC3E}">
        <p14:creationId xmlns:p14="http://schemas.microsoft.com/office/powerpoint/2010/main" val="3893045"/>
      </p:ext>
    </p:extLst>
  </p:cSld>
  <p:clrMapOvr>
    <a:masterClrMapping/>
  </p:clrMapOvr>
  <mc:AlternateContent xmlns:mc="http://schemas.openxmlformats.org/markup-compatibility/2006" xmlns:p14="http://schemas.microsoft.com/office/powerpoint/2010/main">
    <mc:Choice Requires="p14">
      <p:transition spd="slow" p14:dur="2000" advTm="13889"/>
    </mc:Choice>
    <mc:Fallback xmlns="">
      <p:transition spd="slow" advTm="13889"/>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Recommendations </a:t>
            </a:r>
            <a:endParaRPr lang="en-US" dirty="0"/>
          </a:p>
        </p:txBody>
      </p:sp>
      <p:sp>
        <p:nvSpPr>
          <p:cNvPr id="3" name="Content Placeholder 2"/>
          <p:cNvSpPr>
            <a:spLocks noGrp="1"/>
          </p:cNvSpPr>
          <p:nvPr>
            <p:ph idx="1"/>
          </p:nvPr>
        </p:nvSpPr>
        <p:spPr>
          <a:xfrm>
            <a:off x="546100" y="1530041"/>
            <a:ext cx="7239000" cy="4846320"/>
          </a:xfrm>
        </p:spPr>
        <p:txBody>
          <a:bodyPr>
            <a:normAutofit fontScale="92500" lnSpcReduction="10000"/>
          </a:bodyPr>
          <a:lstStyle/>
          <a:p>
            <a:r>
              <a:rPr lang="en-US" b="1" dirty="0" smtClean="0"/>
              <a:t>The following are interventions and strategies that are supported in reducing and preventing childhood and adolescent obesity:</a:t>
            </a:r>
          </a:p>
          <a:p>
            <a:endParaRPr lang="en-US" b="1" dirty="0" smtClean="0"/>
          </a:p>
          <a:p>
            <a:r>
              <a:rPr lang="en-US" b="1" dirty="0" smtClean="0"/>
              <a:t>Healthcare providers educating families</a:t>
            </a:r>
          </a:p>
          <a:p>
            <a:pPr>
              <a:buNone/>
            </a:pPr>
            <a:endParaRPr lang="en-US" b="1" dirty="0" smtClean="0"/>
          </a:p>
          <a:p>
            <a:r>
              <a:rPr lang="en-US" b="1" dirty="0" smtClean="0"/>
              <a:t>Healthy food choices</a:t>
            </a:r>
          </a:p>
          <a:p>
            <a:pPr>
              <a:buNone/>
            </a:pPr>
            <a:endParaRPr lang="en-US" b="1" dirty="0" smtClean="0"/>
          </a:p>
          <a:p>
            <a:r>
              <a:rPr lang="en-US" b="1" dirty="0" smtClean="0"/>
              <a:t>Physical Activity</a:t>
            </a:r>
          </a:p>
          <a:p>
            <a:pPr>
              <a:buNone/>
            </a:pPr>
            <a:endParaRPr lang="en-US" b="1" dirty="0" smtClean="0"/>
          </a:p>
          <a:p>
            <a:r>
              <a:rPr lang="en-US" b="1" dirty="0" smtClean="0"/>
              <a:t>Government level regulation</a:t>
            </a:r>
          </a:p>
          <a:p>
            <a:pPr>
              <a:buNone/>
            </a:pPr>
            <a:r>
              <a:rPr lang="en-US" b="1" dirty="0" smtClean="0"/>
              <a:t>(</a:t>
            </a:r>
            <a:r>
              <a:rPr lang="en-US" b="1" dirty="0" err="1" smtClean="0"/>
              <a:t>Karnik</a:t>
            </a:r>
            <a:r>
              <a:rPr lang="en-US" b="1" dirty="0" smtClean="0"/>
              <a:t> &amp; </a:t>
            </a:r>
            <a:r>
              <a:rPr lang="en-US" b="1" dirty="0" err="1" smtClean="0"/>
              <a:t>Kanekar</a:t>
            </a:r>
            <a:r>
              <a:rPr lang="en-US" b="1" dirty="0" smtClean="0"/>
              <a:t>, 2012).</a:t>
            </a:r>
            <a:endParaRPr lang="en-US" b="1" dirty="0"/>
          </a:p>
        </p:txBody>
      </p:sp>
      <p:pic>
        <p:nvPicPr>
          <p:cNvPr id="7" name="Picture 6" descr="MyPyramid2.jpg"/>
          <p:cNvPicPr>
            <a:picLocks noChangeAspect="1"/>
          </p:cNvPicPr>
          <p:nvPr/>
        </p:nvPicPr>
        <p:blipFill>
          <a:blip r:embed="rId3" cstate="print"/>
          <a:stretch>
            <a:fillRect/>
          </a:stretch>
        </p:blipFill>
        <p:spPr>
          <a:xfrm>
            <a:off x="5105400" y="3429000"/>
            <a:ext cx="3810000" cy="3124200"/>
          </a:xfrm>
          <a:prstGeom prst="rect">
            <a:avLst/>
          </a:prstGeom>
        </p:spPr>
      </p:pic>
    </p:spTree>
    <p:extLst>
      <p:ext uri="{BB962C8B-B14F-4D97-AF65-F5344CB8AC3E}">
        <p14:creationId xmlns:p14="http://schemas.microsoft.com/office/powerpoint/2010/main" val="59019474"/>
      </p:ext>
    </p:extLst>
  </p:cSld>
  <p:clrMapOvr>
    <a:masterClrMapping/>
  </p:clrMapOvr>
  <mc:AlternateContent xmlns:mc="http://schemas.openxmlformats.org/markup-compatibility/2006" xmlns:p14="http://schemas.microsoft.com/office/powerpoint/2010/main">
    <mc:Choice Requires="p14">
      <p:transition spd="slow" p14:dur="2000" advTm="179070"/>
    </mc:Choice>
    <mc:Fallback xmlns="">
      <p:transition spd="slow" advTm="17907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recommendations</a:t>
            </a:r>
            <a:endParaRPr lang="en-US" dirty="0"/>
          </a:p>
        </p:txBody>
      </p:sp>
      <p:sp>
        <p:nvSpPr>
          <p:cNvPr id="3" name="Content Placeholder 2"/>
          <p:cNvSpPr>
            <a:spLocks noGrp="1"/>
          </p:cNvSpPr>
          <p:nvPr>
            <p:ph idx="1"/>
          </p:nvPr>
        </p:nvSpPr>
        <p:spPr/>
        <p:txBody>
          <a:bodyPr>
            <a:normAutofit fontScale="92500" lnSpcReduction="10000"/>
          </a:bodyPr>
          <a:lstStyle/>
          <a:p>
            <a:r>
              <a:rPr lang="en-US" sz="4000" dirty="0" smtClean="0"/>
              <a:t>Variety of physical fitness exercises to choose from to increase activity</a:t>
            </a:r>
          </a:p>
          <a:p>
            <a:pPr marL="0" indent="0">
              <a:buNone/>
            </a:pPr>
            <a:r>
              <a:rPr lang="en-US" sz="3000" dirty="0" smtClean="0"/>
              <a:t>(ChooseMyPlate.gov, 2014)</a:t>
            </a:r>
          </a:p>
          <a:p>
            <a:endParaRPr lang="en-US" sz="4000" dirty="0"/>
          </a:p>
          <a:p>
            <a:r>
              <a:rPr lang="en-US" sz="4000" dirty="0" smtClean="0"/>
              <a:t>Following the “Ten tips to a great plate” offered by ChooseMyPlate.gov</a:t>
            </a:r>
          </a:p>
          <a:p>
            <a:pPr marL="0" indent="0">
              <a:buNone/>
            </a:pPr>
            <a:r>
              <a:rPr lang="en-US" sz="3000" dirty="0" smtClean="0"/>
              <a:t>(ChooseMyPlate.gov, 2014)</a:t>
            </a:r>
          </a:p>
          <a:p>
            <a:endParaRPr lang="en-US" dirty="0"/>
          </a:p>
          <a:p>
            <a:endParaRPr lang="en-US" sz="4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2415988"/>
            <a:ext cx="2333625"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1907183"/>
      </p:ext>
    </p:extLst>
  </p:cSld>
  <p:clrMapOvr>
    <a:masterClrMapping/>
  </p:clrMapOvr>
  <mc:AlternateContent xmlns:mc="http://schemas.openxmlformats.org/markup-compatibility/2006" xmlns:p14="http://schemas.microsoft.com/office/powerpoint/2010/main">
    <mc:Choice Requires="p14">
      <p:transition spd="slow" p14:dur="2000" advTm="120896"/>
    </mc:Choice>
    <mc:Fallback xmlns="">
      <p:transition spd="slow" advTm="120896"/>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lstStyle/>
          <a:p>
            <a:r>
              <a:rPr lang="en-US" dirty="0" smtClean="0"/>
              <a:t>Education for a healthy lifestyle can combat childhood and adolescent obesity and is a key factor in prevention.</a:t>
            </a:r>
          </a:p>
          <a:p>
            <a:r>
              <a:rPr lang="en-US" dirty="0" smtClean="0"/>
              <a:t>Interventions can include healthy food choices, physical activity, assistance from health care facilities, and at the governmental level.</a:t>
            </a:r>
          </a:p>
          <a:p>
            <a:r>
              <a:rPr lang="en-US" dirty="0" smtClean="0"/>
              <a:t>We as nurses play a key role in educating our communities and have the power to make our voice heard at the governmental level.</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66135"/>
    </mc:Choice>
    <mc:Fallback xmlns="">
      <p:transition spd="slow" advTm="66135"/>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fontScale="85000" lnSpcReduction="10000"/>
          </a:bodyPr>
          <a:lstStyle/>
          <a:p>
            <a:r>
              <a:rPr lang="en-US" sz="1800" dirty="0" smtClean="0"/>
              <a:t>Center for Disease Control (CDC). (2014). </a:t>
            </a:r>
            <a:r>
              <a:rPr lang="en-US" sz="1800" i="1" dirty="0" smtClean="0"/>
              <a:t>Childhood Obesity Facts</a:t>
            </a:r>
            <a:r>
              <a:rPr lang="en-US" sz="1800" dirty="0" smtClean="0"/>
              <a:t>. </a:t>
            </a:r>
            <a:r>
              <a:rPr lang="en-US" sz="1800" dirty="0"/>
              <a:t>Retrieved </a:t>
            </a:r>
            <a:r>
              <a:rPr lang="en-US" sz="1800" dirty="0" smtClean="0"/>
              <a:t>from: http</a:t>
            </a:r>
            <a:r>
              <a:rPr lang="en-US" sz="1800" dirty="0"/>
              <a:t>://www.cdc.gov/healthyyouth/obesity/facts.htm </a:t>
            </a:r>
            <a:endParaRPr lang="en-US" sz="1800" dirty="0" smtClean="0"/>
          </a:p>
          <a:p>
            <a:r>
              <a:rPr lang="en-US" sz="1800" dirty="0" smtClean="0"/>
              <a:t>Ferris State University NURS 450. (2014). </a:t>
            </a:r>
            <a:r>
              <a:rPr lang="en-US" sz="1800" i="1" dirty="0" smtClean="0"/>
              <a:t>Root cause analysis fish bone diagram example</a:t>
            </a:r>
            <a:r>
              <a:rPr lang="en-US" sz="1800" dirty="0" smtClean="0"/>
              <a:t>. Retrieved from: https://fsulearn.ferris.edu/webapps/portal/frameset.jsp?tab_ta</a:t>
            </a:r>
          </a:p>
          <a:p>
            <a:r>
              <a:rPr lang="en-US" sz="1800" dirty="0" err="1" smtClean="0"/>
              <a:t>Karnik</a:t>
            </a:r>
            <a:r>
              <a:rPr lang="en-US" sz="1800" dirty="0" smtClean="0"/>
              <a:t>, S., &amp; </a:t>
            </a:r>
            <a:r>
              <a:rPr lang="en-US" sz="1800" dirty="0" err="1" smtClean="0"/>
              <a:t>Kanekar</a:t>
            </a:r>
            <a:r>
              <a:rPr lang="en-US" sz="1800" dirty="0" smtClean="0"/>
              <a:t>, A. (2012). Childhood Obesity: A Global Public Health Crisis. </a:t>
            </a:r>
            <a:r>
              <a:rPr lang="en-US" sz="1800" i="1" dirty="0" smtClean="0"/>
              <a:t>International Journal of Preventive Medicine</a:t>
            </a:r>
            <a:r>
              <a:rPr lang="en-US" sz="1800" dirty="0" smtClean="0"/>
              <a:t>. </a:t>
            </a:r>
            <a:r>
              <a:rPr lang="en-US" sz="1800" i="1" dirty="0" smtClean="0"/>
              <a:t>3</a:t>
            </a:r>
            <a:r>
              <a:rPr lang="en-US" sz="1800" dirty="0" smtClean="0"/>
              <a:t>(1). 1-7. Retrieved from: http://www.ncbi.nlm.nih.gov/pmc/articles/PMC3278864/</a:t>
            </a:r>
          </a:p>
          <a:p>
            <a:r>
              <a:rPr lang="en-US" sz="1800" dirty="0" smtClean="0"/>
              <a:t>Mayo </a:t>
            </a:r>
            <a:r>
              <a:rPr lang="en-US" sz="1800" dirty="0"/>
              <a:t>Clinic. (2014). </a:t>
            </a:r>
            <a:r>
              <a:rPr lang="en-US" sz="1800" i="1" dirty="0"/>
              <a:t>Diseases and Conditions Childhood Obesity. </a:t>
            </a:r>
            <a:r>
              <a:rPr lang="en-US" sz="1800" dirty="0"/>
              <a:t>Retrieved from: </a:t>
            </a:r>
            <a:r>
              <a:rPr lang="en-US" sz="1800" dirty="0" smtClean="0"/>
              <a:t>http</a:t>
            </a:r>
            <a:r>
              <a:rPr lang="en-US" sz="1800" dirty="0"/>
              <a:t>://</a:t>
            </a:r>
            <a:r>
              <a:rPr lang="en-US" sz="1800" dirty="0" smtClean="0"/>
              <a:t>www.mayoclinic.org/diseases-conditions/childhood-obesity/basics/complicati</a:t>
            </a:r>
          </a:p>
          <a:p>
            <a:r>
              <a:rPr lang="en-US" sz="1800" dirty="0" err="1" smtClean="0">
                <a:latin typeface="+mj-lt"/>
              </a:rPr>
              <a:t>Pulgaron</a:t>
            </a:r>
            <a:r>
              <a:rPr lang="en-US" sz="1800" dirty="0" smtClean="0">
                <a:latin typeface="+mj-lt"/>
              </a:rPr>
              <a:t>, E. (2013). </a:t>
            </a:r>
            <a:r>
              <a:rPr lang="en-US" sz="1800" dirty="0" smtClean="0">
                <a:latin typeface="+mj-lt"/>
                <a:cs typeface="Times New Roman" pitchFamily="18" charset="0"/>
              </a:rPr>
              <a:t>Childhood Obesity: A Review of Increased Risk for Physical and Psychological </a:t>
            </a:r>
            <a:r>
              <a:rPr lang="en-US" sz="1800" dirty="0" err="1" smtClean="0">
                <a:latin typeface="+mj-lt"/>
                <a:cs typeface="Times New Roman" pitchFamily="18" charset="0"/>
              </a:rPr>
              <a:t>Comorbidities</a:t>
            </a:r>
            <a:r>
              <a:rPr lang="en-US" sz="1800" dirty="0" smtClean="0">
                <a:latin typeface="+mj-lt"/>
                <a:cs typeface="Times New Roman" pitchFamily="18" charset="0"/>
              </a:rPr>
              <a:t>. </a:t>
            </a:r>
            <a:r>
              <a:rPr lang="en-US" sz="1800" i="1" dirty="0" smtClean="0"/>
              <a:t>Clinical Therapeutics. 35(</a:t>
            </a:r>
            <a:r>
              <a:rPr lang="en-US" sz="1800" dirty="0" smtClean="0"/>
              <a:t>1). 18-32.</a:t>
            </a:r>
            <a:endParaRPr lang="en-US" sz="1800" dirty="0">
              <a:latin typeface="+mj-lt"/>
              <a:cs typeface="Times New Roman" pitchFamily="18" charset="0"/>
            </a:endParaRPr>
          </a:p>
          <a:p>
            <a:r>
              <a:rPr lang="en-US" sz="1800" dirty="0" err="1"/>
              <a:t>Walley</a:t>
            </a:r>
            <a:r>
              <a:rPr lang="en-US" sz="1800" dirty="0"/>
              <a:t>, A</a:t>
            </a:r>
            <a:r>
              <a:rPr lang="en-US" sz="1800" dirty="0" smtClean="0"/>
              <a:t>.,  </a:t>
            </a:r>
            <a:r>
              <a:rPr lang="en-US" sz="1800" dirty="0"/>
              <a:t>I.F. Blakemore, A., </a:t>
            </a:r>
            <a:r>
              <a:rPr lang="en-US" sz="1800" dirty="0" err="1" smtClean="0"/>
              <a:t>Froguel</a:t>
            </a:r>
            <a:r>
              <a:rPr lang="en-US" sz="1800" dirty="0"/>
              <a:t>, P. (2006). Genetics of obesity and the </a:t>
            </a:r>
            <a:r>
              <a:rPr lang="en-US" sz="1800" dirty="0" smtClean="0"/>
              <a:t>prediction of </a:t>
            </a:r>
            <a:r>
              <a:rPr lang="en-US" sz="1800" dirty="0"/>
              <a:t>risk for health. </a:t>
            </a:r>
            <a:r>
              <a:rPr lang="en-US" sz="1800" i="1" dirty="0"/>
              <a:t>Human Molecular Genetics. </a:t>
            </a:r>
            <a:r>
              <a:rPr lang="en-US" sz="1800" i="1" dirty="0" smtClean="0"/>
              <a:t>15(</a:t>
            </a:r>
            <a:r>
              <a:rPr lang="en-US" sz="1800" dirty="0" smtClean="0"/>
              <a:t>2). </a:t>
            </a:r>
            <a:r>
              <a:rPr lang="en-US" sz="1800" dirty="0"/>
              <a:t>124-130. </a:t>
            </a:r>
            <a:r>
              <a:rPr lang="en-US" sz="1800" dirty="0" smtClean="0"/>
              <a:t>doi:10.1093/</a:t>
            </a:r>
            <a:r>
              <a:rPr lang="en-US" sz="1800" dirty="0" err="1" smtClean="0"/>
              <a:t>hmg</a:t>
            </a:r>
            <a:r>
              <a:rPr lang="en-US" sz="1800" dirty="0" smtClean="0"/>
              <a:t>/ddl215</a:t>
            </a:r>
          </a:p>
          <a:p>
            <a:r>
              <a:rPr lang="en-US" sz="1800" dirty="0" smtClean="0"/>
              <a:t>United States Department of Agriculture. (2014). </a:t>
            </a:r>
            <a:r>
              <a:rPr lang="en-US" sz="1600" i="1" dirty="0" smtClean="0"/>
              <a:t>Food and Nutrition Information Cente</a:t>
            </a:r>
            <a:r>
              <a:rPr lang="en-US" sz="1600" dirty="0" smtClean="0"/>
              <a:t>r. Retrieved from: http://fnic.nal.usda.gov/</a:t>
            </a:r>
            <a:endParaRPr lang="en-US" sz="1800" dirty="0" smtClean="0"/>
          </a:p>
        </p:txBody>
      </p:sp>
    </p:spTree>
    <p:extLst>
      <p:ext uri="{BB962C8B-B14F-4D97-AF65-F5344CB8AC3E}">
        <p14:creationId xmlns:p14="http://schemas.microsoft.com/office/powerpoint/2010/main" val="2785630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Credit Valley" pitchFamily="2" charset="0"/>
              </a:rPr>
              <a:t>Introduction </a:t>
            </a:r>
            <a:endParaRPr lang="en-US" sz="5400" dirty="0">
              <a:latin typeface="Credit Valley" pitchFamily="2" charset="0"/>
            </a:endParaRPr>
          </a:p>
        </p:txBody>
      </p:sp>
      <p:sp>
        <p:nvSpPr>
          <p:cNvPr id="3" name="Content Placeholder 2"/>
          <p:cNvSpPr>
            <a:spLocks noGrp="1"/>
          </p:cNvSpPr>
          <p:nvPr>
            <p:ph idx="1"/>
          </p:nvPr>
        </p:nvSpPr>
        <p:spPr>
          <a:xfrm>
            <a:off x="838200" y="1752600"/>
            <a:ext cx="7467600" cy="4237125"/>
          </a:xfrm>
        </p:spPr>
        <p:txBody>
          <a:bodyPr>
            <a:normAutofit fontScale="92500" lnSpcReduction="10000"/>
          </a:bodyPr>
          <a:lstStyle/>
          <a:p>
            <a:pPr lvl="1" algn="ctr"/>
            <a:r>
              <a:rPr lang="en-US" sz="3500" b="1" dirty="0" smtClean="0">
                <a:latin typeface="Times New Roman" pitchFamily="18" charset="0"/>
                <a:cs typeface="Times New Roman" pitchFamily="18" charset="0"/>
              </a:rPr>
              <a:t>Childhood and adolescent obesities relevance to nursing:</a:t>
            </a:r>
          </a:p>
          <a:p>
            <a:r>
              <a:rPr lang="en-US" dirty="0" smtClean="0"/>
              <a:t>Childhood obesity is an epidemic that is causing many health problems for children and adolescents.</a:t>
            </a:r>
          </a:p>
          <a:p>
            <a:r>
              <a:rPr lang="en-US" dirty="0" smtClean="0"/>
              <a:t>One third of children and adolescents were overweight in 2012 in the United States (Center for Disease Control (CDC), 2014).</a:t>
            </a:r>
          </a:p>
          <a:p>
            <a:r>
              <a:rPr lang="en-US" dirty="0" smtClean="0"/>
              <a:t> Most of the health problems associated with being overweight and obese will follow children and adolescents into adulthood (CDC, 2014).</a:t>
            </a:r>
          </a:p>
          <a:p>
            <a:pPr marL="0" indent="0">
              <a:buNone/>
            </a:pPr>
            <a:endParaRPr lang="en-US" dirty="0"/>
          </a:p>
        </p:txBody>
      </p:sp>
    </p:spTree>
    <p:extLst>
      <p:ext uri="{BB962C8B-B14F-4D97-AF65-F5344CB8AC3E}">
        <p14:creationId xmlns:p14="http://schemas.microsoft.com/office/powerpoint/2010/main" val="3273946496"/>
      </p:ext>
    </p:extLst>
  </p:cSld>
  <p:clrMapOvr>
    <a:masterClrMapping/>
  </p:clrMapOvr>
  <mc:AlternateContent xmlns:mc="http://schemas.openxmlformats.org/markup-compatibility/2006" xmlns:p14="http://schemas.microsoft.com/office/powerpoint/2010/main">
    <mc:Choice Requires="p14">
      <p:transition spd="slow" p14:dur="2000" advTm="56966"/>
    </mc:Choice>
    <mc:Fallback xmlns="">
      <p:transition spd="slow" advTm="5696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redit Valley" pitchFamily="2" charset="0"/>
              </a:rPr>
              <a:t>Learner Objectives</a:t>
            </a:r>
            <a:endParaRPr lang="en-US" dirty="0">
              <a:latin typeface="Credit Valley" pitchFamily="2" charset="0"/>
            </a:endParaRPr>
          </a:p>
        </p:txBody>
      </p:sp>
      <p:sp>
        <p:nvSpPr>
          <p:cNvPr id="3" name="Content Placeholder 2"/>
          <p:cNvSpPr>
            <a:spLocks noGrp="1"/>
          </p:cNvSpPr>
          <p:nvPr>
            <p:ph idx="1"/>
          </p:nvPr>
        </p:nvSpPr>
        <p:spPr/>
        <p:txBody>
          <a:bodyPr>
            <a:normAutofit fontScale="92500" lnSpcReduction="20000"/>
          </a:bodyPr>
          <a:lstStyle/>
          <a:p>
            <a:r>
              <a:rPr lang="en-US" dirty="0" smtClean="0"/>
              <a:t>By the conclusion of this analysis seminar on childhood and adolescent obesity the learner will:</a:t>
            </a:r>
          </a:p>
          <a:p>
            <a:endParaRPr lang="en-US" dirty="0" smtClean="0"/>
          </a:p>
          <a:p>
            <a:r>
              <a:rPr lang="en-US" dirty="0" smtClean="0"/>
              <a:t>1. Be able to identify risk factors for childhood and adolescent obesity</a:t>
            </a:r>
          </a:p>
          <a:p>
            <a:endParaRPr lang="en-US" dirty="0" smtClean="0"/>
          </a:p>
          <a:p>
            <a:r>
              <a:rPr lang="en-US" dirty="0" smtClean="0"/>
              <a:t>2. Be able to educate families on the risk for potential deadly diseases related to childhood and adolescent obesity</a:t>
            </a:r>
          </a:p>
          <a:p>
            <a:pPr>
              <a:buNone/>
            </a:pPr>
            <a:endParaRPr lang="en-US" dirty="0" smtClean="0"/>
          </a:p>
          <a:p>
            <a:r>
              <a:rPr lang="en-US" dirty="0" smtClean="0"/>
              <a:t>3. Be able to develop and initiate healthy eating plans and physical activity promotion for children and adolescents</a:t>
            </a:r>
          </a:p>
          <a:p>
            <a:pPr>
              <a:buNone/>
            </a:pPr>
            <a:endParaRPr lang="en-US" dirty="0"/>
          </a:p>
        </p:txBody>
      </p:sp>
    </p:spTree>
    <p:extLst>
      <p:ext uri="{BB962C8B-B14F-4D97-AF65-F5344CB8AC3E}">
        <p14:creationId xmlns:p14="http://schemas.microsoft.com/office/powerpoint/2010/main" val="2604954527"/>
      </p:ext>
    </p:extLst>
  </p:cSld>
  <p:clrMapOvr>
    <a:masterClrMapping/>
  </p:clrMapOvr>
  <mc:AlternateContent xmlns:mc="http://schemas.openxmlformats.org/markup-compatibility/2006" xmlns:p14="http://schemas.microsoft.com/office/powerpoint/2010/main">
    <mc:Choice Requires="p14">
      <p:transition spd="slow" p14:dur="2000" advTm="32677"/>
    </mc:Choice>
    <mc:Fallback xmlns="">
      <p:transition spd="slow" advTm="32677"/>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Assessment of childhood obesity in the united states</a:t>
            </a:r>
            <a:endParaRPr lang="en-US" dirty="0"/>
          </a:p>
        </p:txBody>
      </p:sp>
      <p:sp>
        <p:nvSpPr>
          <p:cNvPr id="3" name="Content Placeholder 2"/>
          <p:cNvSpPr>
            <a:spLocks noGrp="1"/>
          </p:cNvSpPr>
          <p:nvPr>
            <p:ph idx="1"/>
          </p:nvPr>
        </p:nvSpPr>
        <p:spPr/>
        <p:txBody>
          <a:bodyPr/>
          <a:lstStyle/>
          <a:p>
            <a:r>
              <a:rPr lang="en-US" dirty="0"/>
              <a:t>Childhood obesity had doubled in children and quadrupled in adolescents in the past 30 years (CDC,2014)</a:t>
            </a:r>
          </a:p>
          <a:p>
            <a:endParaRPr lang="en-US" dirty="0"/>
          </a:p>
          <a:p>
            <a:r>
              <a:rPr lang="en-US" dirty="0"/>
              <a:t>Obesity in ages 6-12 year olds has risen from 7% in 1980 to 18% in 2012 and in 12-19 year olds has risen from 5% in 1980 to 21% in 2012 (CDC, 2014)</a:t>
            </a:r>
          </a:p>
        </p:txBody>
      </p:sp>
    </p:spTree>
    <p:extLst>
      <p:ext uri="{BB962C8B-B14F-4D97-AF65-F5344CB8AC3E}">
        <p14:creationId xmlns:p14="http://schemas.microsoft.com/office/powerpoint/2010/main" val="3029920632"/>
      </p:ext>
    </p:extLst>
  </p:cSld>
  <p:clrMapOvr>
    <a:masterClrMapping/>
  </p:clrMapOvr>
  <mc:AlternateContent xmlns:mc="http://schemas.openxmlformats.org/markup-compatibility/2006" xmlns:p14="http://schemas.microsoft.com/office/powerpoint/2010/main">
    <mc:Choice Requires="p14">
      <p:transition spd="slow" p14:dur="2000" advTm="57026"/>
    </mc:Choice>
    <mc:Fallback xmlns="">
      <p:transition spd="slow" advTm="5702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Obesity Risk Factors </a:t>
            </a:r>
            <a:endParaRPr lang="en-US" dirty="0"/>
          </a:p>
        </p:txBody>
      </p:sp>
      <p:sp>
        <p:nvSpPr>
          <p:cNvPr id="3" name="Content Placeholder 2"/>
          <p:cNvSpPr>
            <a:spLocks noGrp="1"/>
          </p:cNvSpPr>
          <p:nvPr>
            <p:ph idx="1"/>
          </p:nvPr>
        </p:nvSpPr>
        <p:spPr/>
        <p:txBody>
          <a:bodyPr>
            <a:normAutofit/>
          </a:bodyPr>
          <a:lstStyle/>
          <a:p>
            <a:r>
              <a:rPr lang="en-US" sz="3600" dirty="0" smtClean="0"/>
              <a:t>-Poor diet and lack of exercise</a:t>
            </a:r>
          </a:p>
          <a:p>
            <a:r>
              <a:rPr lang="en-US" sz="3600" dirty="0" smtClean="0"/>
              <a:t>-Genetics</a:t>
            </a:r>
          </a:p>
          <a:p>
            <a:r>
              <a:rPr lang="en-US" sz="3600" dirty="0" smtClean="0"/>
              <a:t>-Psychological Issues</a:t>
            </a:r>
          </a:p>
          <a:p>
            <a:r>
              <a:rPr lang="en-US" sz="3600" dirty="0" smtClean="0"/>
              <a:t>-Ease of processed foods</a:t>
            </a:r>
          </a:p>
          <a:p>
            <a:r>
              <a:rPr lang="en-US" sz="3600" dirty="0" smtClean="0"/>
              <a:t>-Socioeconomic factors </a:t>
            </a:r>
          </a:p>
          <a:p>
            <a:pPr>
              <a:buNone/>
            </a:pPr>
            <a:r>
              <a:rPr lang="en-US" sz="3600" dirty="0" smtClean="0"/>
              <a:t>(</a:t>
            </a:r>
            <a:r>
              <a:rPr lang="en-US" sz="3600" dirty="0" err="1" smtClean="0"/>
              <a:t>Pulgaron</a:t>
            </a:r>
            <a:r>
              <a:rPr lang="en-US" sz="3600" dirty="0" smtClean="0"/>
              <a:t>, 2013)</a:t>
            </a:r>
            <a:endParaRPr lang="en-US" sz="3600" dirty="0"/>
          </a:p>
        </p:txBody>
      </p:sp>
      <p:sp>
        <p:nvSpPr>
          <p:cNvPr id="4" name="Rectangle 3"/>
          <p:cNvSpPr/>
          <p:nvPr/>
        </p:nvSpPr>
        <p:spPr>
          <a:xfrm>
            <a:off x="4454019" y="3244334"/>
            <a:ext cx="235962"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3557060854"/>
      </p:ext>
    </p:extLst>
  </p:cSld>
  <p:clrMapOvr>
    <a:masterClrMapping/>
  </p:clrMapOvr>
  <mc:AlternateContent xmlns:mc="http://schemas.openxmlformats.org/markup-compatibility/2006" xmlns:p14="http://schemas.microsoft.com/office/powerpoint/2010/main">
    <mc:Choice Requires="p14">
      <p:transition spd="slow" p14:dur="2000" advTm="91501"/>
    </mc:Choice>
    <mc:Fallback xmlns="">
      <p:transition spd="slow" advTm="9150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redit Valley" pitchFamily="2" charset="0"/>
              </a:rPr>
              <a:t>Potential Health Problems</a:t>
            </a:r>
            <a:endParaRPr lang="en-US" dirty="0">
              <a:latin typeface="Credit Valley" pitchFamily="2" charset="0"/>
            </a:endParaRPr>
          </a:p>
        </p:txBody>
      </p:sp>
      <p:sp>
        <p:nvSpPr>
          <p:cNvPr id="3" name="Content Placeholder 2"/>
          <p:cNvSpPr>
            <a:spLocks noGrp="1"/>
          </p:cNvSpPr>
          <p:nvPr>
            <p:ph idx="1"/>
          </p:nvPr>
        </p:nvSpPr>
        <p:spPr/>
        <p:txBody>
          <a:bodyPr>
            <a:normAutofit fontScale="92500" lnSpcReduction="20000"/>
          </a:bodyPr>
          <a:lstStyle/>
          <a:p>
            <a:r>
              <a:rPr lang="en-US" dirty="0" smtClean="0"/>
              <a:t>-Physical and mental health issues can both surround a child when they are overweight or obese (Mayo Clinic, 2014).</a:t>
            </a:r>
          </a:p>
          <a:p>
            <a:pPr algn="ctr"/>
            <a:r>
              <a:rPr lang="en-US" b="1" dirty="0" smtClean="0"/>
              <a:t>Physical Problems</a:t>
            </a:r>
          </a:p>
          <a:p>
            <a:r>
              <a:rPr lang="en-US" dirty="0" smtClean="0"/>
              <a:t>*Type 2 Diabetes </a:t>
            </a:r>
          </a:p>
          <a:p>
            <a:r>
              <a:rPr lang="en-US" dirty="0" smtClean="0"/>
              <a:t>*Metabolic Syndrome (high blood pressure, high cholesterol, high blood sugar, and excess abdominal fat)</a:t>
            </a:r>
          </a:p>
          <a:p>
            <a:r>
              <a:rPr lang="en-US" dirty="0" smtClean="0"/>
              <a:t>*Asthma</a:t>
            </a:r>
          </a:p>
          <a:p>
            <a:r>
              <a:rPr lang="en-US" dirty="0" smtClean="0"/>
              <a:t>*Sleep Disorders</a:t>
            </a:r>
          </a:p>
          <a:p>
            <a:r>
              <a:rPr lang="en-US" dirty="0" smtClean="0"/>
              <a:t>*Non-alcoholic fatty liver disease</a:t>
            </a:r>
          </a:p>
          <a:p>
            <a:r>
              <a:rPr lang="en-US" dirty="0" smtClean="0"/>
              <a:t>*Early puberty</a:t>
            </a:r>
          </a:p>
          <a:p>
            <a:pPr>
              <a:buNone/>
            </a:pPr>
            <a:r>
              <a:rPr lang="en-US" dirty="0" smtClean="0"/>
              <a:t>(Mayo Clinic, 2014)</a:t>
            </a:r>
          </a:p>
        </p:txBody>
      </p:sp>
    </p:spTree>
    <p:extLst>
      <p:ext uri="{BB962C8B-B14F-4D97-AF65-F5344CB8AC3E}">
        <p14:creationId xmlns:p14="http://schemas.microsoft.com/office/powerpoint/2010/main" val="2550932431"/>
      </p:ext>
    </p:extLst>
  </p:cSld>
  <p:clrMapOvr>
    <a:masterClrMapping/>
  </p:clrMapOvr>
  <mc:AlternateContent xmlns:mc="http://schemas.openxmlformats.org/markup-compatibility/2006" xmlns:p14="http://schemas.microsoft.com/office/powerpoint/2010/main">
    <mc:Choice Requires="p14">
      <p:transition spd="slow" p14:dur="2000" advTm="39727"/>
    </mc:Choice>
    <mc:Fallback xmlns="">
      <p:transition spd="slow" advTm="39727"/>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Health Problems</a:t>
            </a:r>
            <a:endParaRPr lang="en-US" dirty="0"/>
          </a:p>
        </p:txBody>
      </p:sp>
      <p:sp>
        <p:nvSpPr>
          <p:cNvPr id="3" name="Content Placeholder 2"/>
          <p:cNvSpPr>
            <a:spLocks noGrp="1"/>
          </p:cNvSpPr>
          <p:nvPr>
            <p:ph idx="1"/>
          </p:nvPr>
        </p:nvSpPr>
        <p:spPr/>
        <p:txBody>
          <a:bodyPr/>
          <a:lstStyle/>
          <a:p>
            <a:pPr algn="ctr"/>
            <a:r>
              <a:rPr lang="en-US" dirty="0" smtClean="0"/>
              <a:t>Mental Health Problems:</a:t>
            </a:r>
          </a:p>
          <a:p>
            <a:pPr algn="ctr">
              <a:buNone/>
            </a:pPr>
            <a:endParaRPr lang="en-US" dirty="0" smtClean="0"/>
          </a:p>
          <a:p>
            <a:r>
              <a:rPr lang="en-US" sz="4800" dirty="0" smtClean="0"/>
              <a:t> Depression</a:t>
            </a:r>
          </a:p>
          <a:p>
            <a:r>
              <a:rPr lang="en-US" sz="4800" dirty="0" smtClean="0"/>
              <a:t> Anti-social behavior</a:t>
            </a:r>
          </a:p>
          <a:p>
            <a:r>
              <a:rPr lang="en-US" sz="4800" dirty="0" smtClean="0"/>
              <a:t> Anxiety</a:t>
            </a:r>
          </a:p>
          <a:p>
            <a:pPr>
              <a:buNone/>
            </a:pPr>
            <a:r>
              <a:rPr lang="en-US" sz="4800" dirty="0" smtClean="0"/>
              <a:t>(</a:t>
            </a:r>
            <a:r>
              <a:rPr lang="en-US" sz="4800" dirty="0" err="1" smtClean="0"/>
              <a:t>Pulgaron</a:t>
            </a:r>
            <a:r>
              <a:rPr lang="en-US" sz="4800" dirty="0" smtClean="0"/>
              <a:t>, 2013)</a:t>
            </a:r>
          </a:p>
          <a:p>
            <a:endParaRPr lang="en-US" dirty="0" smtClean="0"/>
          </a:p>
        </p:txBody>
      </p:sp>
    </p:spTree>
    <p:extLst>
      <p:ext uri="{BB962C8B-B14F-4D97-AF65-F5344CB8AC3E}">
        <p14:creationId xmlns:p14="http://schemas.microsoft.com/office/powerpoint/2010/main" val="2626554651"/>
      </p:ext>
    </p:extLst>
  </p:cSld>
  <p:clrMapOvr>
    <a:masterClrMapping/>
  </p:clrMapOvr>
  <mc:AlternateContent xmlns:mc="http://schemas.openxmlformats.org/markup-compatibility/2006" xmlns:p14="http://schemas.microsoft.com/office/powerpoint/2010/main">
    <mc:Choice Requires="p14">
      <p:transition spd="slow" p14:dur="2000" advTm="28128"/>
    </mc:Choice>
    <mc:Fallback xmlns="">
      <p:transition spd="slow" advTm="2812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5943600" cy="533400"/>
          </a:xfrm>
        </p:spPr>
        <p:txBody>
          <a:bodyPr>
            <a:normAutofit/>
          </a:bodyPr>
          <a:lstStyle/>
          <a:p>
            <a:pPr algn="ctr"/>
            <a:r>
              <a:rPr lang="en-US" sz="2800" dirty="0" smtClean="0"/>
              <a:t>Root Cause Analysis</a:t>
            </a:r>
            <a:endParaRPr lang="en-US" sz="2800" dirty="0"/>
          </a:p>
        </p:txBody>
      </p:sp>
      <p:sp>
        <p:nvSpPr>
          <p:cNvPr id="5" name="Text Placeholder 4"/>
          <p:cNvSpPr>
            <a:spLocks noGrp="1"/>
          </p:cNvSpPr>
          <p:nvPr>
            <p:ph type="body" sz="half" idx="2"/>
          </p:nvPr>
        </p:nvSpPr>
        <p:spPr>
          <a:xfrm>
            <a:off x="1219200" y="6172200"/>
            <a:ext cx="7239000" cy="685800"/>
          </a:xfrm>
        </p:spPr>
        <p:txBody>
          <a:bodyPr>
            <a:normAutofit fontScale="92500"/>
          </a:bodyPr>
          <a:lstStyle/>
          <a:p>
            <a:r>
              <a:rPr lang="en-US" b="1" dirty="0" smtClean="0"/>
              <a:t>(Ferris State University NURS 450. (2014). Root cause analysis  fish bone diagram example. Retrieved from: https://fsulearn.ferris.edu/webapps/portal/frameset.jsp?tab_tab_group_id=_2_1&amp;url=%2F).</a:t>
            </a:r>
            <a:endParaRPr lang="en-US" b="1" dirty="0"/>
          </a:p>
        </p:txBody>
      </p:sp>
      <p:pic>
        <p:nvPicPr>
          <p:cNvPr id="4" name="Content Placeholder 3"/>
          <p:cNvPicPr>
            <a:picLocks noGrp="1"/>
          </p:cNvPicPr>
          <p:nvPr>
            <p:ph type="pic" idx="1"/>
          </p:nvPr>
        </p:nvPicPr>
        <p:blipFill>
          <a:blip r:embed="rId3" cstate="print"/>
          <a:stretch>
            <a:fillRect/>
          </a:stretch>
        </p:blipFill>
        <p:spPr bwMode="auto">
          <a:xfrm>
            <a:off x="228600" y="609600"/>
            <a:ext cx="8610600" cy="5486400"/>
          </a:xfrm>
          <a:prstGeom prst="rect">
            <a:avLst/>
          </a:prstGeom>
          <a:noFill/>
          <a:ln>
            <a:noFill/>
          </a:ln>
        </p:spPr>
      </p:pic>
    </p:spTree>
    <p:extLst>
      <p:ext uri="{BB962C8B-B14F-4D97-AF65-F5344CB8AC3E}">
        <p14:creationId xmlns:p14="http://schemas.microsoft.com/office/powerpoint/2010/main" val="499291481"/>
      </p:ext>
    </p:extLst>
  </p:cSld>
  <p:clrMapOvr>
    <a:masterClrMapping/>
  </p:clrMapOvr>
  <mc:AlternateContent xmlns:mc="http://schemas.openxmlformats.org/markup-compatibility/2006" xmlns:p14="http://schemas.microsoft.com/office/powerpoint/2010/main">
    <mc:Choice Requires="p14">
      <p:transition spd="slow" p14:dur="2000" advTm="18584"/>
    </mc:Choice>
    <mc:Fallback xmlns="">
      <p:transition spd="slow" advTm="18584"/>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Root Cause Analysis</a:t>
            </a:r>
            <a:endParaRPr lang="en-US" dirty="0"/>
          </a:p>
        </p:txBody>
      </p:sp>
      <p:sp>
        <p:nvSpPr>
          <p:cNvPr id="3" name="Content Placeholder 2"/>
          <p:cNvSpPr>
            <a:spLocks noGrp="1"/>
          </p:cNvSpPr>
          <p:nvPr>
            <p:ph idx="1"/>
          </p:nvPr>
        </p:nvSpPr>
        <p:spPr/>
        <p:txBody>
          <a:bodyPr>
            <a:normAutofit fontScale="62500" lnSpcReduction="20000"/>
          </a:bodyPr>
          <a:lstStyle/>
          <a:p>
            <a:pPr algn="ctr"/>
            <a:r>
              <a:rPr lang="en-US" sz="5600" b="1" dirty="0">
                <a:latin typeface="Times New Roman" pitchFamily="18" charset="0"/>
                <a:cs typeface="Times New Roman" pitchFamily="18" charset="0"/>
              </a:rPr>
              <a:t>Effect: Childhood Obesity</a:t>
            </a:r>
          </a:p>
          <a:p>
            <a:pPr>
              <a:buNone/>
            </a:pPr>
            <a:r>
              <a:rPr lang="en-US" sz="5600" b="1" dirty="0">
                <a:latin typeface="Times New Roman" pitchFamily="18" charset="0"/>
                <a:cs typeface="Times New Roman" pitchFamily="18" charset="0"/>
              </a:rPr>
              <a:t>Largest Cause of Obesity</a:t>
            </a:r>
            <a:r>
              <a:rPr lang="en-US" sz="5600" dirty="0">
                <a:latin typeface="Times New Roman" pitchFamily="18" charset="0"/>
                <a:cs typeface="Times New Roman" pitchFamily="18" charset="0"/>
              </a:rPr>
              <a:t>: Poor Diet and Lack of Exercise</a:t>
            </a:r>
          </a:p>
          <a:p>
            <a:pPr>
              <a:buNone/>
            </a:pPr>
            <a:r>
              <a:rPr lang="en-US" sz="5600" b="1" dirty="0" smtClean="0">
                <a:latin typeface="Times New Roman" pitchFamily="18" charset="0"/>
                <a:cs typeface="Times New Roman" pitchFamily="18" charset="0"/>
              </a:rPr>
              <a:t>Second </a:t>
            </a:r>
            <a:r>
              <a:rPr lang="en-US" sz="5600" b="1" dirty="0">
                <a:latin typeface="Times New Roman" pitchFamily="18" charset="0"/>
                <a:cs typeface="Times New Roman" pitchFamily="18" charset="0"/>
              </a:rPr>
              <a:t>Largest Cause of Obesity</a:t>
            </a:r>
            <a:r>
              <a:rPr lang="en-US" sz="5600" dirty="0">
                <a:latin typeface="Times New Roman" pitchFamily="18" charset="0"/>
                <a:cs typeface="Times New Roman" pitchFamily="18" charset="0"/>
              </a:rPr>
              <a:t>: Time and Money</a:t>
            </a:r>
          </a:p>
          <a:p>
            <a:pPr>
              <a:buNone/>
            </a:pPr>
            <a:r>
              <a:rPr lang="en-US" sz="5600" b="1" dirty="0" smtClean="0">
                <a:latin typeface="Times New Roman" pitchFamily="18" charset="0"/>
                <a:cs typeface="Times New Roman" pitchFamily="18" charset="0"/>
              </a:rPr>
              <a:t>Third </a:t>
            </a:r>
            <a:r>
              <a:rPr lang="en-US" sz="5600" b="1" dirty="0">
                <a:latin typeface="Times New Roman" pitchFamily="18" charset="0"/>
                <a:cs typeface="Times New Roman" pitchFamily="18" charset="0"/>
              </a:rPr>
              <a:t>Largest Cause of Obesity</a:t>
            </a:r>
            <a:r>
              <a:rPr lang="en-US" sz="5600" dirty="0">
                <a:latin typeface="Times New Roman" pitchFamily="18" charset="0"/>
                <a:cs typeface="Times New Roman" pitchFamily="18" charset="0"/>
              </a:rPr>
              <a:t>: Genetics and psychological issues</a:t>
            </a:r>
          </a:p>
          <a:p>
            <a:pPr>
              <a:buNone/>
            </a:pPr>
            <a:r>
              <a:rPr lang="en-US" sz="5600" b="1" dirty="0" smtClean="0">
                <a:latin typeface="Times New Roman" pitchFamily="18" charset="0"/>
                <a:cs typeface="Times New Roman" pitchFamily="18" charset="0"/>
              </a:rPr>
              <a:t>Least </a:t>
            </a:r>
            <a:r>
              <a:rPr lang="en-US" sz="5600" b="1" dirty="0">
                <a:latin typeface="Times New Roman" pitchFamily="18" charset="0"/>
                <a:cs typeface="Times New Roman" pitchFamily="18" charset="0"/>
              </a:rPr>
              <a:t>Influence</a:t>
            </a:r>
            <a:r>
              <a:rPr lang="en-US" sz="5600" dirty="0">
                <a:latin typeface="Times New Roman" pitchFamily="18" charset="0"/>
                <a:cs typeface="Times New Roman" pitchFamily="18" charset="0"/>
              </a:rPr>
              <a:t>: Ease of buying processed foods verses fresh produce</a:t>
            </a:r>
          </a:p>
          <a:p>
            <a:endParaRPr lang="en-US" dirty="0"/>
          </a:p>
        </p:txBody>
      </p:sp>
    </p:spTree>
    <p:extLst>
      <p:ext uri="{BB962C8B-B14F-4D97-AF65-F5344CB8AC3E}">
        <p14:creationId xmlns:p14="http://schemas.microsoft.com/office/powerpoint/2010/main" val="3695029064"/>
      </p:ext>
    </p:extLst>
  </p:cSld>
  <p:clrMapOvr>
    <a:masterClrMapping/>
  </p:clrMapOvr>
  <mc:AlternateContent xmlns:mc="http://schemas.openxmlformats.org/markup-compatibility/2006" xmlns:p14="http://schemas.microsoft.com/office/powerpoint/2010/main">
    <mc:Choice Requires="p14">
      <p:transition spd="slow" p14:dur="2000" advTm="173814"/>
    </mc:Choice>
    <mc:Fallback xmlns="">
      <p:transition spd="slow" advTm="173814"/>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6925</TotalTime>
  <Words>2097</Words>
  <Application>Microsoft Office PowerPoint</Application>
  <PresentationFormat>On-screen Show (4:3)</PresentationFormat>
  <Paragraphs>158</Paragraphs>
  <Slides>15</Slides>
  <Notes>12</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Calibri</vt:lpstr>
      <vt:lpstr>Credit Valley</vt:lpstr>
      <vt:lpstr>Times New Roman</vt:lpstr>
      <vt:lpstr>Trebuchet MS</vt:lpstr>
      <vt:lpstr>Wingdings</vt:lpstr>
      <vt:lpstr>Wingdings 2</vt:lpstr>
      <vt:lpstr>Opulent</vt:lpstr>
      <vt:lpstr>Childhood and adolescent Obesity</vt:lpstr>
      <vt:lpstr>Introduction </vt:lpstr>
      <vt:lpstr>Learner Objectives</vt:lpstr>
      <vt:lpstr>Assessment of childhood obesity in the united states</vt:lpstr>
      <vt:lpstr>Obesity Risk Factors </vt:lpstr>
      <vt:lpstr>Potential Health Problems</vt:lpstr>
      <vt:lpstr>Potential Health Problems</vt:lpstr>
      <vt:lpstr>Root Cause Analysis</vt:lpstr>
      <vt:lpstr>Root Cause Analysis</vt:lpstr>
      <vt:lpstr>Implications and consequences</vt:lpstr>
      <vt:lpstr>Implications and consequences</vt:lpstr>
      <vt:lpstr>Recommendations </vt:lpstr>
      <vt:lpstr>recommendations</vt:lpstr>
      <vt:lpstr>Conclusion</vt:lpstr>
      <vt:lpstr>References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Childhood Obesity</dc:title>
  <dc:creator>Charity</dc:creator>
  <cp:lastModifiedBy>Vanessa VanOrder</cp:lastModifiedBy>
  <cp:revision>74</cp:revision>
  <dcterms:created xsi:type="dcterms:W3CDTF">2014-08-30T18:00:42Z</dcterms:created>
  <dcterms:modified xsi:type="dcterms:W3CDTF">2014-10-13T14:27:04Z</dcterms:modified>
</cp:coreProperties>
</file>